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56" r:id="rId4"/>
    <p:sldId id="257" r:id="rId5"/>
    <p:sldId id="258" r:id="rId6"/>
    <p:sldId id="259" r:id="rId7"/>
    <p:sldId id="260" r:id="rId8"/>
    <p:sldId id="263"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E77E2C-23FA-4B21-B662-CA93074882E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3569F708-38A9-4387-8C0B-B275FB9131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2E46A2A3-EF31-4A3B-8C1F-DF9A52B0711E}"/>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5" name="Marcador de pie de página 4">
            <a:extLst>
              <a:ext uri="{FF2B5EF4-FFF2-40B4-BE49-F238E27FC236}">
                <a16:creationId xmlns:a16="http://schemas.microsoft.com/office/drawing/2014/main" id="{73145A09-F96F-46DF-8051-C7DDD5B8E6F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5FD0360-CA21-49B1-96C3-4AE705164428}"/>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302930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28E87E-C150-4665-A6FD-778D93D143E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8C338A28-A703-4A19-8256-A17B6ED83EF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C913BA6-3454-47C2-A550-B64AAA559765}"/>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5" name="Marcador de pie de página 4">
            <a:extLst>
              <a:ext uri="{FF2B5EF4-FFF2-40B4-BE49-F238E27FC236}">
                <a16:creationId xmlns:a16="http://schemas.microsoft.com/office/drawing/2014/main" id="{C43519B2-F69C-465E-8B76-8804668218E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011D44B-822D-4A18-8A2B-0BAA07B09048}"/>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278996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FDF41A5-2E85-4CD7-AE5A-8C4A4377EDD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A9D6F26-836A-4C7B-81AA-950CB01792C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3DA316A-9F95-448A-814C-404F37159FC0}"/>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5" name="Marcador de pie de página 4">
            <a:extLst>
              <a:ext uri="{FF2B5EF4-FFF2-40B4-BE49-F238E27FC236}">
                <a16:creationId xmlns:a16="http://schemas.microsoft.com/office/drawing/2014/main" id="{37C7574C-926D-4A6F-A322-D09E6E3C31E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67447B4-6E1C-42C2-A27A-AFCE738EA0BC}"/>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395442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FC591-FBF7-4F0B-B411-9EF1636D586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948555A-58E6-460E-BE03-D3D164E2A93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442D523-1EE8-4B39-A101-8E3D2F0BF7D6}"/>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5" name="Marcador de pie de página 4">
            <a:extLst>
              <a:ext uri="{FF2B5EF4-FFF2-40B4-BE49-F238E27FC236}">
                <a16:creationId xmlns:a16="http://schemas.microsoft.com/office/drawing/2014/main" id="{0F5617E6-C151-47F9-B045-CDBC7BC3395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CB1B70B-43BA-480D-AC23-500262358682}"/>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340840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08C26B-3658-4F35-81BB-3623A5E8F3E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8EE23A9-68C4-4B2D-8C06-FC8AF4B3B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E172FB2-947C-4396-AC6D-08CEDE12F47F}"/>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5" name="Marcador de pie de página 4">
            <a:extLst>
              <a:ext uri="{FF2B5EF4-FFF2-40B4-BE49-F238E27FC236}">
                <a16:creationId xmlns:a16="http://schemas.microsoft.com/office/drawing/2014/main" id="{B71E5220-F47E-42DD-9B08-485E844680D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DBD5AC6-9FC4-4A3A-8853-95F30488ED95}"/>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367502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FAA3E-ECF8-47E6-87A3-FABA4BB7D60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8C7CD71-83AC-4663-B0D4-FF0F749EA33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DF24FB3E-09CB-4FE3-A5C0-F65CADA9D94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CF95A31C-39E3-4915-9467-31C37B32129B}"/>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6" name="Marcador de pie de página 5">
            <a:extLst>
              <a:ext uri="{FF2B5EF4-FFF2-40B4-BE49-F238E27FC236}">
                <a16:creationId xmlns:a16="http://schemas.microsoft.com/office/drawing/2014/main" id="{15A5DF69-2A5E-456B-98B0-10673ADE81A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A7D5814-FF4D-4896-8A3B-BBF51AA2586A}"/>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308352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79CF0A-7CEC-4B8F-88C4-E2D5FD76775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1D2BBE0-4E66-4A47-B94B-7D646D87FA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1E1BA6F-5E39-4721-B841-F9E3AE81764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3EF48117-1E3E-4776-9705-6E8662951E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8F22592-5652-4770-85D6-AB9BE199C1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17990229-3CBE-4938-A783-691114D4F793}"/>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8" name="Marcador de pie de página 7">
            <a:extLst>
              <a:ext uri="{FF2B5EF4-FFF2-40B4-BE49-F238E27FC236}">
                <a16:creationId xmlns:a16="http://schemas.microsoft.com/office/drawing/2014/main" id="{3E2D0DAF-F659-4D1C-858D-7892EC016300}"/>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5A6F10D-D8DC-418F-A903-51986E25A2CE}"/>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106990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C41370-377C-4E3E-A827-9D177A59822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9A4BC0BB-1654-4857-BE2A-1F775CE5E1C0}"/>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4" name="Marcador de pie de página 3">
            <a:extLst>
              <a:ext uri="{FF2B5EF4-FFF2-40B4-BE49-F238E27FC236}">
                <a16:creationId xmlns:a16="http://schemas.microsoft.com/office/drawing/2014/main" id="{3FAE5184-EA3C-498B-9BA4-15D0499274DE}"/>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1768E9D4-FEFB-4F4A-9D95-64ED78621EE3}"/>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217296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3A8857C-1020-4E96-9094-F8C3F1E0E955}"/>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3" name="Marcador de pie de página 2">
            <a:extLst>
              <a:ext uri="{FF2B5EF4-FFF2-40B4-BE49-F238E27FC236}">
                <a16:creationId xmlns:a16="http://schemas.microsoft.com/office/drawing/2014/main" id="{2CA3EB1A-9B3F-4144-AAA0-4DB0F72557F3}"/>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15630CDE-E1D2-4E2C-A924-BDB6E62DD513}"/>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259601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207062-EA4B-4F3D-84DE-0A3320BD0D3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58BFE0B-A81F-427B-9773-EE9CC2D591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F2D0616B-DB3E-4F2F-96C6-7C1827B47D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A849C3B-8FCA-4137-8E4B-4430B5867D7A}"/>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6" name="Marcador de pie de página 5">
            <a:extLst>
              <a:ext uri="{FF2B5EF4-FFF2-40B4-BE49-F238E27FC236}">
                <a16:creationId xmlns:a16="http://schemas.microsoft.com/office/drawing/2014/main" id="{5320F815-3D70-467F-AB53-2672306E37C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63E9A185-D16E-48A7-A518-52C03CD95CC7}"/>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155607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C408E0-CB61-44D5-B18B-C976EB31DE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B2A314CD-A7A9-4C01-9CA7-1EED420367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3134126D-9132-41C7-A09E-523930FD8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F6B7C-F45B-416C-87D2-815CCB963BF4}"/>
              </a:ext>
            </a:extLst>
          </p:cNvPr>
          <p:cNvSpPr>
            <a:spLocks noGrp="1"/>
          </p:cNvSpPr>
          <p:nvPr>
            <p:ph type="dt" sz="half" idx="10"/>
          </p:nvPr>
        </p:nvSpPr>
        <p:spPr/>
        <p:txBody>
          <a:bodyPr/>
          <a:lstStyle/>
          <a:p>
            <a:fld id="{0DD1BC06-7906-4DD7-A2CE-C4BC81017923}" type="datetimeFigureOut">
              <a:rPr lang="es-CL" smtClean="0"/>
              <a:t>03-10-2022</a:t>
            </a:fld>
            <a:endParaRPr lang="es-CL"/>
          </a:p>
        </p:txBody>
      </p:sp>
      <p:sp>
        <p:nvSpPr>
          <p:cNvPr id="6" name="Marcador de pie de página 5">
            <a:extLst>
              <a:ext uri="{FF2B5EF4-FFF2-40B4-BE49-F238E27FC236}">
                <a16:creationId xmlns:a16="http://schemas.microsoft.com/office/drawing/2014/main" id="{386357D5-0B29-4CFE-933C-E11FD4858B0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783E569-D958-49A9-B47F-2816ADAB14F0}"/>
              </a:ext>
            </a:extLst>
          </p:cNvPr>
          <p:cNvSpPr>
            <a:spLocks noGrp="1"/>
          </p:cNvSpPr>
          <p:nvPr>
            <p:ph type="sldNum" sz="quarter" idx="12"/>
          </p:nvPr>
        </p:nvSpPr>
        <p:spPr/>
        <p:txBody>
          <a:bodyPr/>
          <a:lstStyle/>
          <a:p>
            <a:fld id="{0D405A1A-FDDB-4B2C-9335-C69236BDFC87}" type="slidenum">
              <a:rPr lang="es-CL" smtClean="0"/>
              <a:t>‹Nº›</a:t>
            </a:fld>
            <a:endParaRPr lang="es-CL"/>
          </a:p>
        </p:txBody>
      </p:sp>
    </p:spTree>
    <p:extLst>
      <p:ext uri="{BB962C8B-B14F-4D97-AF65-F5344CB8AC3E}">
        <p14:creationId xmlns:p14="http://schemas.microsoft.com/office/powerpoint/2010/main" val="73057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EBB49E1-DFD5-477C-91E8-531B4B76CB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BA1B8190-E276-4CCA-AE18-AA982BE41B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BCDA3BD-36D3-4131-99E1-7CD953B25C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1BC06-7906-4DD7-A2CE-C4BC81017923}" type="datetimeFigureOut">
              <a:rPr lang="es-CL" smtClean="0"/>
              <a:t>03-10-2022</a:t>
            </a:fld>
            <a:endParaRPr lang="es-CL"/>
          </a:p>
        </p:txBody>
      </p:sp>
      <p:sp>
        <p:nvSpPr>
          <p:cNvPr id="5" name="Marcador de pie de página 4">
            <a:extLst>
              <a:ext uri="{FF2B5EF4-FFF2-40B4-BE49-F238E27FC236}">
                <a16:creationId xmlns:a16="http://schemas.microsoft.com/office/drawing/2014/main" id="{7E884E29-0E5C-4F49-8EA7-C0EA532CF4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BC73801A-47A9-4E0E-92E6-1551756BD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05A1A-FDDB-4B2C-9335-C69236BDFC87}" type="slidenum">
              <a:rPr lang="es-CL" smtClean="0"/>
              <a:t>‹Nº›</a:t>
            </a:fld>
            <a:endParaRPr lang="es-CL"/>
          </a:p>
        </p:txBody>
      </p:sp>
    </p:spTree>
    <p:extLst>
      <p:ext uri="{BB962C8B-B14F-4D97-AF65-F5344CB8AC3E}">
        <p14:creationId xmlns:p14="http://schemas.microsoft.com/office/powerpoint/2010/main" val="359759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89E0D7-B76E-42D2-B91C-24E2AAC25D8C}"/>
              </a:ext>
            </a:extLst>
          </p:cNvPr>
          <p:cNvSpPr>
            <a:spLocks noGrp="1"/>
          </p:cNvSpPr>
          <p:nvPr>
            <p:ph type="ctrTitle"/>
          </p:nvPr>
        </p:nvSpPr>
        <p:spPr/>
        <p:txBody>
          <a:bodyPr/>
          <a:lstStyle/>
          <a:p>
            <a:r>
              <a:rPr lang="es-ES" dirty="0"/>
              <a:t>Protocolos de actuación</a:t>
            </a:r>
            <a:endParaRPr lang="es-CL" dirty="0"/>
          </a:p>
        </p:txBody>
      </p:sp>
      <p:sp>
        <p:nvSpPr>
          <p:cNvPr id="3" name="Subtítulo 2">
            <a:extLst>
              <a:ext uri="{FF2B5EF4-FFF2-40B4-BE49-F238E27FC236}">
                <a16:creationId xmlns:a16="http://schemas.microsoft.com/office/drawing/2014/main" id="{150B1E10-F17D-424E-822D-27167756C3BD}"/>
              </a:ext>
            </a:extLst>
          </p:cNvPr>
          <p:cNvSpPr>
            <a:spLocks noGrp="1"/>
          </p:cNvSpPr>
          <p:nvPr>
            <p:ph type="subTitle" idx="1"/>
          </p:nvPr>
        </p:nvSpPr>
        <p:spPr/>
        <p:txBody>
          <a:bodyPr/>
          <a:lstStyle/>
          <a:p>
            <a:r>
              <a:rPr lang="es-ES" dirty="0"/>
              <a:t>Reglamento interno 2022</a:t>
            </a:r>
            <a:endParaRPr lang="es-CL" dirty="0"/>
          </a:p>
        </p:txBody>
      </p:sp>
    </p:spTree>
    <p:extLst>
      <p:ext uri="{BB962C8B-B14F-4D97-AF65-F5344CB8AC3E}">
        <p14:creationId xmlns:p14="http://schemas.microsoft.com/office/powerpoint/2010/main" val="111665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94550DB-0DC3-4BB8-A7C4-4B34BA909415}"/>
              </a:ext>
            </a:extLst>
          </p:cNvPr>
          <p:cNvSpPr>
            <a:spLocks noGrp="1"/>
          </p:cNvSpPr>
          <p:nvPr>
            <p:ph idx="1"/>
          </p:nvPr>
        </p:nvSpPr>
        <p:spPr>
          <a:xfrm>
            <a:off x="838200" y="819376"/>
            <a:ext cx="10515600" cy="4351338"/>
          </a:xfrm>
        </p:spPr>
        <p:txBody>
          <a:bodyPr/>
          <a:lstStyle/>
          <a:p>
            <a:pPr marL="0" indent="0" algn="ctr">
              <a:buNone/>
            </a:pPr>
            <a:endParaRPr lang="es-ES" dirty="0"/>
          </a:p>
          <a:p>
            <a:pPr marL="0" indent="0" algn="ctr">
              <a:buNone/>
            </a:pPr>
            <a:endParaRPr lang="es-ES" dirty="0"/>
          </a:p>
          <a:p>
            <a:pPr marL="0" indent="0" algn="ctr">
              <a:buNone/>
            </a:pPr>
            <a:endParaRPr lang="es-ES" dirty="0"/>
          </a:p>
          <a:p>
            <a:pPr marL="0" indent="0" algn="ctr">
              <a:buNone/>
            </a:pPr>
            <a:r>
              <a:rPr lang="es-ES" sz="6000" dirty="0"/>
              <a:t>¡Masaje grupal!</a:t>
            </a:r>
            <a:endParaRPr lang="es-CL" sz="6000" dirty="0"/>
          </a:p>
        </p:txBody>
      </p:sp>
      <p:pic>
        <p:nvPicPr>
          <p:cNvPr id="5" name="Imagen 4" descr="Pusheen con portátil">
            <a:extLst>
              <a:ext uri="{FF2B5EF4-FFF2-40B4-BE49-F238E27FC236}">
                <a16:creationId xmlns:a16="http://schemas.microsoft.com/office/drawing/2014/main" id="{0781B935-91EF-411C-87E8-44B8F21DE6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265714"/>
            <a:ext cx="3810000" cy="3810000"/>
          </a:xfrm>
          <a:prstGeom prst="rect">
            <a:avLst/>
          </a:prstGeom>
        </p:spPr>
      </p:pic>
    </p:spTree>
    <p:extLst>
      <p:ext uri="{BB962C8B-B14F-4D97-AF65-F5344CB8AC3E}">
        <p14:creationId xmlns:p14="http://schemas.microsoft.com/office/powerpoint/2010/main" val="1895668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2FB8FF3F-3AEB-4503-9433-5ABA35D88D8F}"/>
              </a:ext>
            </a:extLst>
          </p:cNvPr>
          <p:cNvSpPr/>
          <p:nvPr/>
        </p:nvSpPr>
        <p:spPr>
          <a:xfrm>
            <a:off x="516835" y="2150165"/>
            <a:ext cx="2332382" cy="117944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dirty="0"/>
              <a:t>1. Detección del hecho e informar por escrito a la Encargada de Convivencia Escolar</a:t>
            </a:r>
            <a:endParaRPr lang="es-CL" dirty="0"/>
          </a:p>
        </p:txBody>
      </p:sp>
      <p:sp>
        <p:nvSpPr>
          <p:cNvPr id="5" name="Rectángulo 4">
            <a:extLst>
              <a:ext uri="{FF2B5EF4-FFF2-40B4-BE49-F238E27FC236}">
                <a16:creationId xmlns:a16="http://schemas.microsoft.com/office/drawing/2014/main" id="{F05C7A6F-34DF-43E3-B69A-EDDE751729E3}"/>
              </a:ext>
            </a:extLst>
          </p:cNvPr>
          <p:cNvSpPr/>
          <p:nvPr/>
        </p:nvSpPr>
        <p:spPr>
          <a:xfrm>
            <a:off x="4247322" y="2150165"/>
            <a:ext cx="2332382" cy="117944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2. Se deriva a Asistente Social </a:t>
            </a:r>
            <a:endParaRPr lang="es-CL" dirty="0"/>
          </a:p>
        </p:txBody>
      </p:sp>
      <p:sp>
        <p:nvSpPr>
          <p:cNvPr id="6" name="Rectángulo 5">
            <a:extLst>
              <a:ext uri="{FF2B5EF4-FFF2-40B4-BE49-F238E27FC236}">
                <a16:creationId xmlns:a16="http://schemas.microsoft.com/office/drawing/2014/main" id="{DDBEAE81-4A4E-4773-A53D-D5341F04D8A6}"/>
              </a:ext>
            </a:extLst>
          </p:cNvPr>
          <p:cNvSpPr/>
          <p:nvPr/>
        </p:nvSpPr>
        <p:spPr>
          <a:xfrm>
            <a:off x="8070575" y="2150165"/>
            <a:ext cx="2332382" cy="117944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dirty="0"/>
              <a:t>3. Citación a la  apoderada </a:t>
            </a:r>
            <a:endParaRPr lang="es-CL" dirty="0"/>
          </a:p>
        </p:txBody>
      </p:sp>
      <p:sp>
        <p:nvSpPr>
          <p:cNvPr id="7" name="Rectángulo 6">
            <a:extLst>
              <a:ext uri="{FF2B5EF4-FFF2-40B4-BE49-F238E27FC236}">
                <a16:creationId xmlns:a16="http://schemas.microsoft.com/office/drawing/2014/main" id="{F229D258-F3A3-46D6-AAEA-8AAD34FDB4E0}"/>
              </a:ext>
            </a:extLst>
          </p:cNvPr>
          <p:cNvSpPr/>
          <p:nvPr/>
        </p:nvSpPr>
        <p:spPr>
          <a:xfrm>
            <a:off x="516835" y="4247322"/>
            <a:ext cx="2332382" cy="117944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4. Elaboración de acta de activación </a:t>
            </a:r>
            <a:endParaRPr lang="es-CL" dirty="0"/>
          </a:p>
        </p:txBody>
      </p:sp>
      <p:sp>
        <p:nvSpPr>
          <p:cNvPr id="8" name="Rectángulo 7">
            <a:extLst>
              <a:ext uri="{FF2B5EF4-FFF2-40B4-BE49-F238E27FC236}">
                <a16:creationId xmlns:a16="http://schemas.microsoft.com/office/drawing/2014/main" id="{D2906898-C840-48F5-BC84-C56720DBB34E}"/>
              </a:ext>
            </a:extLst>
          </p:cNvPr>
          <p:cNvSpPr/>
          <p:nvPr/>
        </p:nvSpPr>
        <p:spPr>
          <a:xfrm>
            <a:off x="4214191" y="4247322"/>
            <a:ext cx="2332382" cy="117944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dirty="0"/>
              <a:t>5. Monitoreo pedagógico y psicosocial</a:t>
            </a:r>
            <a:endParaRPr lang="es-CL" dirty="0"/>
          </a:p>
        </p:txBody>
      </p:sp>
      <p:sp>
        <p:nvSpPr>
          <p:cNvPr id="9" name="Rectángulo 8">
            <a:extLst>
              <a:ext uri="{FF2B5EF4-FFF2-40B4-BE49-F238E27FC236}">
                <a16:creationId xmlns:a16="http://schemas.microsoft.com/office/drawing/2014/main" id="{262C0077-4F16-4D94-9E17-5854F4D86329}"/>
              </a:ext>
            </a:extLst>
          </p:cNvPr>
          <p:cNvSpPr/>
          <p:nvPr/>
        </p:nvSpPr>
        <p:spPr>
          <a:xfrm>
            <a:off x="8070575" y="4247322"/>
            <a:ext cx="2332382" cy="117944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6. Entrega de estado de avance a tribunal y profesores</a:t>
            </a:r>
            <a:endParaRPr lang="es-CL" dirty="0"/>
          </a:p>
        </p:txBody>
      </p:sp>
      <p:cxnSp>
        <p:nvCxnSpPr>
          <p:cNvPr id="11" name="Conector recto de flecha 10">
            <a:extLst>
              <a:ext uri="{FF2B5EF4-FFF2-40B4-BE49-F238E27FC236}">
                <a16:creationId xmlns:a16="http://schemas.microsoft.com/office/drawing/2014/main" id="{E4E17484-DDBD-45DF-871A-FC76053F957A}"/>
              </a:ext>
            </a:extLst>
          </p:cNvPr>
          <p:cNvCxnSpPr/>
          <p:nvPr/>
        </p:nvCxnSpPr>
        <p:spPr>
          <a:xfrm>
            <a:off x="3087756" y="2739887"/>
            <a:ext cx="87464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ector recto de flecha 11">
            <a:extLst>
              <a:ext uri="{FF2B5EF4-FFF2-40B4-BE49-F238E27FC236}">
                <a16:creationId xmlns:a16="http://schemas.microsoft.com/office/drawing/2014/main" id="{3420540C-E131-45D8-BEC6-15972573776E}"/>
              </a:ext>
            </a:extLst>
          </p:cNvPr>
          <p:cNvCxnSpPr/>
          <p:nvPr/>
        </p:nvCxnSpPr>
        <p:spPr>
          <a:xfrm>
            <a:off x="6911009" y="2739887"/>
            <a:ext cx="87464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Conector recto de flecha 19">
            <a:extLst>
              <a:ext uri="{FF2B5EF4-FFF2-40B4-BE49-F238E27FC236}">
                <a16:creationId xmlns:a16="http://schemas.microsoft.com/office/drawing/2014/main" id="{6CA1914B-097B-4AB8-BEFB-54682F6102CA}"/>
              </a:ext>
            </a:extLst>
          </p:cNvPr>
          <p:cNvCxnSpPr/>
          <p:nvPr/>
        </p:nvCxnSpPr>
        <p:spPr>
          <a:xfrm>
            <a:off x="3087757" y="4823791"/>
            <a:ext cx="87464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Conector recto de flecha 20">
            <a:extLst>
              <a:ext uri="{FF2B5EF4-FFF2-40B4-BE49-F238E27FC236}">
                <a16:creationId xmlns:a16="http://schemas.microsoft.com/office/drawing/2014/main" id="{696E53D2-794C-4D97-BCFA-36F0E4D26720}"/>
              </a:ext>
            </a:extLst>
          </p:cNvPr>
          <p:cNvCxnSpPr/>
          <p:nvPr/>
        </p:nvCxnSpPr>
        <p:spPr>
          <a:xfrm>
            <a:off x="6765235" y="4863548"/>
            <a:ext cx="87464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ítulo 21">
            <a:extLst>
              <a:ext uri="{FF2B5EF4-FFF2-40B4-BE49-F238E27FC236}">
                <a16:creationId xmlns:a16="http://schemas.microsoft.com/office/drawing/2014/main" id="{42D8BD15-2AA7-4647-B7C4-A2B16D4EF5E7}"/>
              </a:ext>
            </a:extLst>
          </p:cNvPr>
          <p:cNvSpPr>
            <a:spLocks noGrp="1"/>
          </p:cNvSpPr>
          <p:nvPr>
            <p:ph type="title"/>
          </p:nvPr>
        </p:nvSpPr>
        <p:spPr>
          <a:xfrm>
            <a:off x="838200" y="292686"/>
            <a:ext cx="10515600" cy="1325563"/>
          </a:xfrm>
        </p:spPr>
        <p:txBody>
          <a:bodyPr/>
          <a:lstStyle/>
          <a:p>
            <a:r>
              <a:rPr lang="es-ES" dirty="0"/>
              <a:t>Protocolo por detección de situación de vulneración de derechos de los estudiantes</a:t>
            </a:r>
            <a:endParaRPr lang="es-CL" dirty="0"/>
          </a:p>
        </p:txBody>
      </p:sp>
    </p:spTree>
    <p:extLst>
      <p:ext uri="{BB962C8B-B14F-4D97-AF65-F5344CB8AC3E}">
        <p14:creationId xmlns:p14="http://schemas.microsoft.com/office/powerpoint/2010/main" val="306535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741491-F953-4F82-82D4-EA7AF263E4E6}"/>
              </a:ext>
            </a:extLst>
          </p:cNvPr>
          <p:cNvSpPr>
            <a:spLocks noGrp="1"/>
          </p:cNvSpPr>
          <p:nvPr>
            <p:ph type="title"/>
          </p:nvPr>
        </p:nvSpPr>
        <p:spPr>
          <a:xfrm>
            <a:off x="870856" y="371361"/>
            <a:ext cx="10515600" cy="1325563"/>
          </a:xfrm>
        </p:spPr>
        <p:txBody>
          <a:bodyPr/>
          <a:lstStyle/>
          <a:p>
            <a:r>
              <a:rPr lang="es-ES" dirty="0"/>
              <a:t>Protocolo por ideación suicida y autolesión</a:t>
            </a:r>
            <a:endParaRPr lang="es-CL" dirty="0"/>
          </a:p>
        </p:txBody>
      </p:sp>
      <p:sp>
        <p:nvSpPr>
          <p:cNvPr id="5" name="Rectángulo 4">
            <a:extLst>
              <a:ext uri="{FF2B5EF4-FFF2-40B4-BE49-F238E27FC236}">
                <a16:creationId xmlns:a16="http://schemas.microsoft.com/office/drawing/2014/main" id="{C24FE058-BFC7-46D9-9972-01C0F9E47162}"/>
              </a:ext>
            </a:extLst>
          </p:cNvPr>
          <p:cNvSpPr/>
          <p:nvPr/>
        </p:nvSpPr>
        <p:spPr>
          <a:xfrm>
            <a:off x="653143" y="2242457"/>
            <a:ext cx="2481943" cy="13255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Detección</a:t>
            </a:r>
            <a:endParaRPr lang="es-CL" dirty="0"/>
          </a:p>
        </p:txBody>
      </p:sp>
      <p:sp>
        <p:nvSpPr>
          <p:cNvPr id="6" name="Rectángulo 5">
            <a:extLst>
              <a:ext uri="{FF2B5EF4-FFF2-40B4-BE49-F238E27FC236}">
                <a16:creationId xmlns:a16="http://schemas.microsoft.com/office/drawing/2014/main" id="{56C00884-70EC-40C2-A3C8-12758A9AD772}"/>
              </a:ext>
            </a:extLst>
          </p:cNvPr>
          <p:cNvSpPr/>
          <p:nvPr/>
        </p:nvSpPr>
        <p:spPr>
          <a:xfrm>
            <a:off x="653142" y="4659085"/>
            <a:ext cx="2481943" cy="13255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Informar al apoderado </a:t>
            </a:r>
            <a:endParaRPr lang="es-CL" dirty="0"/>
          </a:p>
        </p:txBody>
      </p:sp>
      <p:sp>
        <p:nvSpPr>
          <p:cNvPr id="7" name="Rectángulo 6">
            <a:extLst>
              <a:ext uri="{FF2B5EF4-FFF2-40B4-BE49-F238E27FC236}">
                <a16:creationId xmlns:a16="http://schemas.microsoft.com/office/drawing/2014/main" id="{5BE3B56D-128D-442D-B095-EE38ECEAA5ED}"/>
              </a:ext>
            </a:extLst>
          </p:cNvPr>
          <p:cNvSpPr/>
          <p:nvPr/>
        </p:nvSpPr>
        <p:spPr>
          <a:xfrm>
            <a:off x="8621485" y="4659084"/>
            <a:ext cx="2481943" cy="13255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Realizar  seguimiento </a:t>
            </a:r>
            <a:endParaRPr lang="es-CL" dirty="0"/>
          </a:p>
        </p:txBody>
      </p:sp>
      <p:sp>
        <p:nvSpPr>
          <p:cNvPr id="8" name="Rectángulo 7">
            <a:extLst>
              <a:ext uri="{FF2B5EF4-FFF2-40B4-BE49-F238E27FC236}">
                <a16:creationId xmlns:a16="http://schemas.microsoft.com/office/drawing/2014/main" id="{F4535D43-03FB-48FA-9B00-CE9A0A0EB753}"/>
              </a:ext>
            </a:extLst>
          </p:cNvPr>
          <p:cNvSpPr/>
          <p:nvPr/>
        </p:nvSpPr>
        <p:spPr>
          <a:xfrm>
            <a:off x="8621484" y="2242457"/>
            <a:ext cx="2481943" cy="13255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Entregado por escrito a la encargada de convivencia</a:t>
            </a:r>
            <a:endParaRPr lang="es-CL" dirty="0"/>
          </a:p>
        </p:txBody>
      </p:sp>
      <p:sp>
        <p:nvSpPr>
          <p:cNvPr id="9" name="Rectángulo 8">
            <a:extLst>
              <a:ext uri="{FF2B5EF4-FFF2-40B4-BE49-F238E27FC236}">
                <a16:creationId xmlns:a16="http://schemas.microsoft.com/office/drawing/2014/main" id="{44EECE06-25FD-41AD-993E-944CE73EF1DA}"/>
              </a:ext>
            </a:extLst>
          </p:cNvPr>
          <p:cNvSpPr/>
          <p:nvPr/>
        </p:nvSpPr>
        <p:spPr>
          <a:xfrm>
            <a:off x="4724400" y="2242457"/>
            <a:ext cx="2481943" cy="13255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Contención y derivación</a:t>
            </a:r>
            <a:endParaRPr lang="es-CL" dirty="0"/>
          </a:p>
        </p:txBody>
      </p:sp>
      <p:cxnSp>
        <p:nvCxnSpPr>
          <p:cNvPr id="12" name="Conector recto de flecha 11">
            <a:extLst>
              <a:ext uri="{FF2B5EF4-FFF2-40B4-BE49-F238E27FC236}">
                <a16:creationId xmlns:a16="http://schemas.microsoft.com/office/drawing/2014/main" id="{9F9BC96A-405A-482E-B9F6-3E8C2704C993}"/>
              </a:ext>
            </a:extLst>
          </p:cNvPr>
          <p:cNvCxnSpPr/>
          <p:nvPr/>
        </p:nvCxnSpPr>
        <p:spPr>
          <a:xfrm>
            <a:off x="3505200" y="2905238"/>
            <a:ext cx="8708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Conector recto de flecha 12">
            <a:extLst>
              <a:ext uri="{FF2B5EF4-FFF2-40B4-BE49-F238E27FC236}">
                <a16:creationId xmlns:a16="http://schemas.microsoft.com/office/drawing/2014/main" id="{022AFDA8-0C8F-4443-ABC4-0CE8FE0B5981}"/>
              </a:ext>
            </a:extLst>
          </p:cNvPr>
          <p:cNvCxnSpPr/>
          <p:nvPr/>
        </p:nvCxnSpPr>
        <p:spPr>
          <a:xfrm>
            <a:off x="7554686" y="2905238"/>
            <a:ext cx="8708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Conector recto de flecha 13">
            <a:extLst>
              <a:ext uri="{FF2B5EF4-FFF2-40B4-BE49-F238E27FC236}">
                <a16:creationId xmlns:a16="http://schemas.microsoft.com/office/drawing/2014/main" id="{F45E459B-0E31-4B84-8A75-CE4A712594B3}"/>
              </a:ext>
            </a:extLst>
          </p:cNvPr>
          <p:cNvCxnSpPr/>
          <p:nvPr/>
        </p:nvCxnSpPr>
        <p:spPr>
          <a:xfrm>
            <a:off x="3505199" y="5321866"/>
            <a:ext cx="8708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Rectángulo 10">
            <a:extLst>
              <a:ext uri="{FF2B5EF4-FFF2-40B4-BE49-F238E27FC236}">
                <a16:creationId xmlns:a16="http://schemas.microsoft.com/office/drawing/2014/main" id="{B37C5D7C-B690-4336-B56B-D19E7F920F0F}"/>
              </a:ext>
            </a:extLst>
          </p:cNvPr>
          <p:cNvSpPr/>
          <p:nvPr/>
        </p:nvSpPr>
        <p:spPr>
          <a:xfrm>
            <a:off x="4800600" y="4659083"/>
            <a:ext cx="2481943" cy="13255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Derivación CESFAM</a:t>
            </a:r>
            <a:endParaRPr lang="es-CL" dirty="0"/>
          </a:p>
        </p:txBody>
      </p:sp>
      <p:cxnSp>
        <p:nvCxnSpPr>
          <p:cNvPr id="15" name="Conector recto de flecha 14">
            <a:extLst>
              <a:ext uri="{FF2B5EF4-FFF2-40B4-BE49-F238E27FC236}">
                <a16:creationId xmlns:a16="http://schemas.microsoft.com/office/drawing/2014/main" id="{AF8480C9-B60B-44C1-8C53-B73052812965}"/>
              </a:ext>
            </a:extLst>
          </p:cNvPr>
          <p:cNvCxnSpPr/>
          <p:nvPr/>
        </p:nvCxnSpPr>
        <p:spPr>
          <a:xfrm>
            <a:off x="7554686" y="5331502"/>
            <a:ext cx="8708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0724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E65C2B-DE31-4850-9C8B-B79DB3EE8355}"/>
              </a:ext>
            </a:extLst>
          </p:cNvPr>
          <p:cNvSpPr>
            <a:spLocks noGrp="1"/>
          </p:cNvSpPr>
          <p:nvPr>
            <p:ph type="title"/>
          </p:nvPr>
        </p:nvSpPr>
        <p:spPr/>
        <p:txBody>
          <a:bodyPr/>
          <a:lstStyle/>
          <a:p>
            <a:r>
              <a:rPr lang="es-ES" dirty="0"/>
              <a:t>Definiciones</a:t>
            </a:r>
            <a:endParaRPr lang="es-CL" dirty="0"/>
          </a:p>
        </p:txBody>
      </p:sp>
      <p:graphicFrame>
        <p:nvGraphicFramePr>
          <p:cNvPr id="5" name="Tabla 4">
            <a:extLst>
              <a:ext uri="{FF2B5EF4-FFF2-40B4-BE49-F238E27FC236}">
                <a16:creationId xmlns:a16="http://schemas.microsoft.com/office/drawing/2014/main" id="{197B4C08-20AB-48FF-9700-85E59D88553E}"/>
              </a:ext>
            </a:extLst>
          </p:cNvPr>
          <p:cNvGraphicFramePr>
            <a:graphicFrameLocks noGrp="1"/>
          </p:cNvGraphicFramePr>
          <p:nvPr>
            <p:extLst>
              <p:ext uri="{D42A27DB-BD31-4B8C-83A1-F6EECF244321}">
                <p14:modId xmlns:p14="http://schemas.microsoft.com/office/powerpoint/2010/main" val="4247983493"/>
              </p:ext>
            </p:extLst>
          </p:nvPr>
        </p:nvGraphicFramePr>
        <p:xfrm>
          <a:off x="1110343" y="1690688"/>
          <a:ext cx="10243457" cy="4802186"/>
        </p:xfrm>
        <a:graphic>
          <a:graphicData uri="http://schemas.openxmlformats.org/drawingml/2006/table">
            <a:tbl>
              <a:tblPr/>
              <a:tblGrid>
                <a:gridCol w="3286950">
                  <a:extLst>
                    <a:ext uri="{9D8B030D-6E8A-4147-A177-3AD203B41FA5}">
                      <a16:colId xmlns:a16="http://schemas.microsoft.com/office/drawing/2014/main" val="3011871108"/>
                    </a:ext>
                  </a:extLst>
                </a:gridCol>
                <a:gridCol w="6956507">
                  <a:extLst>
                    <a:ext uri="{9D8B030D-6E8A-4147-A177-3AD203B41FA5}">
                      <a16:colId xmlns:a16="http://schemas.microsoft.com/office/drawing/2014/main" val="241499950"/>
                    </a:ext>
                  </a:extLst>
                </a:gridCol>
              </a:tblGrid>
              <a:tr h="2317334">
                <a:tc>
                  <a:txBody>
                    <a:bodyPr/>
                    <a:lstStyle/>
                    <a:p>
                      <a:pPr algn="ctr" rtl="0" fontAlgn="t">
                        <a:spcBef>
                          <a:spcPts val="0"/>
                        </a:spcBef>
                        <a:spcAft>
                          <a:spcPts val="0"/>
                        </a:spcAft>
                      </a:pPr>
                      <a:r>
                        <a:rPr lang="es-CL" sz="1100" b="1" i="0" u="none" strike="noStrike">
                          <a:solidFill>
                            <a:srgbClr val="000000"/>
                          </a:solidFill>
                          <a:effectLst/>
                          <a:latin typeface="Verdana" panose="020B0604030504040204" pitchFamily="34" charset="0"/>
                        </a:rPr>
                        <a:t>Ideación suicida</a:t>
                      </a:r>
                      <a:endParaRPr lang="es-CL">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s-ES" sz="1100" b="0" i="0" u="none" strike="noStrike">
                          <a:solidFill>
                            <a:srgbClr val="000000"/>
                          </a:solidFill>
                          <a:effectLst/>
                          <a:latin typeface="Verdana" panose="020B0604030504040204" pitchFamily="34" charset="0"/>
                        </a:rPr>
                        <a:t>Abarca un continuo que va desde pensamientos sobre la muerte o sobre morir (“me gustaría desaparecer”), deseos de morir (“ojalá estuviera muerto”), pensamientos de hacerse daño (“a veces tengo deseos de cortarme con un cuchillo”), hasta un plan específico para suicidarse (“me voy a tirar desde mi balcón”).</a:t>
                      </a:r>
                      <a:endParaRPr lang="es-ES">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4577944"/>
                  </a:ext>
                </a:extLst>
              </a:tr>
              <a:tr h="1395984">
                <a:tc>
                  <a:txBody>
                    <a:bodyPr/>
                    <a:lstStyle/>
                    <a:p>
                      <a:pPr algn="ctr" rtl="0" fontAlgn="t">
                        <a:spcBef>
                          <a:spcPts val="0"/>
                        </a:spcBef>
                        <a:spcAft>
                          <a:spcPts val="0"/>
                        </a:spcAft>
                      </a:pPr>
                      <a:r>
                        <a:rPr lang="es-CL" sz="1100" b="1" i="0" u="none" strike="noStrike">
                          <a:solidFill>
                            <a:srgbClr val="000000"/>
                          </a:solidFill>
                          <a:effectLst/>
                          <a:latin typeface="Verdana" panose="020B0604030504040204" pitchFamily="34" charset="0"/>
                        </a:rPr>
                        <a:t>Intento de suicidio</a:t>
                      </a:r>
                      <a:endParaRPr lang="es-CL">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s-ES" sz="1100" b="0" i="0" u="none" strike="noStrike">
                          <a:solidFill>
                            <a:srgbClr val="000000"/>
                          </a:solidFill>
                          <a:effectLst/>
                          <a:latin typeface="Verdana" panose="020B0604030504040204" pitchFamily="34" charset="0"/>
                        </a:rPr>
                        <a:t>Implica una serie de conductas o actos con los que una persona intencionalmente busca causar daño hasta alcanzar la muerte, no logrando su consumación.</a:t>
                      </a:r>
                      <a:endParaRPr lang="es-ES">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0692813"/>
                  </a:ext>
                </a:extLst>
              </a:tr>
              <a:tr h="1088868">
                <a:tc>
                  <a:txBody>
                    <a:bodyPr/>
                    <a:lstStyle/>
                    <a:p>
                      <a:pPr algn="ctr" rtl="0" fontAlgn="t">
                        <a:spcBef>
                          <a:spcPts val="0"/>
                        </a:spcBef>
                        <a:spcAft>
                          <a:spcPts val="0"/>
                        </a:spcAft>
                      </a:pPr>
                      <a:r>
                        <a:rPr lang="es-CL" sz="1100" b="1" i="0" u="none" strike="noStrike" dirty="0">
                          <a:solidFill>
                            <a:srgbClr val="000000"/>
                          </a:solidFill>
                          <a:effectLst/>
                          <a:latin typeface="Verdana" panose="020B0604030504040204" pitchFamily="34" charset="0"/>
                        </a:rPr>
                        <a:t>Suicidio consumado</a:t>
                      </a:r>
                      <a:endParaRPr lang="es-CL"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s-ES" sz="1100" b="0" i="0" u="none" strike="noStrike" dirty="0">
                          <a:solidFill>
                            <a:srgbClr val="000000"/>
                          </a:solidFill>
                          <a:effectLst/>
                          <a:latin typeface="Verdana" panose="020B0604030504040204" pitchFamily="34" charset="0"/>
                        </a:rPr>
                        <a:t>Término que una persona, en forma voluntaria e intencional, hace de su vida. La característica preponderante es la fatalidad y la premeditación.</a:t>
                      </a:r>
                      <a:endParaRPr lang="es-ES" dirty="0">
                        <a:effectLst/>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782361"/>
                  </a:ext>
                </a:extLst>
              </a:tr>
            </a:tbl>
          </a:graphicData>
        </a:graphic>
      </p:graphicFrame>
      <p:sp>
        <p:nvSpPr>
          <p:cNvPr id="6" name="Rectangle 1">
            <a:extLst>
              <a:ext uri="{FF2B5EF4-FFF2-40B4-BE49-F238E27FC236}">
                <a16:creationId xmlns:a16="http://schemas.microsoft.com/office/drawing/2014/main" id="{00CB2707-6EF8-40CD-AFC9-E5A892E5122E}"/>
              </a:ext>
            </a:extLst>
          </p:cNvPr>
          <p:cNvSpPr>
            <a:spLocks noChangeArrowheads="1"/>
          </p:cNvSpPr>
          <p:nvPr/>
        </p:nvSpPr>
        <p:spPr bwMode="auto">
          <a:xfrm>
            <a:off x="3290888" y="26908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spTree>
    <p:extLst>
      <p:ext uri="{BB962C8B-B14F-4D97-AF65-F5344CB8AC3E}">
        <p14:creationId xmlns:p14="http://schemas.microsoft.com/office/powerpoint/2010/main" val="1937478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4F0EAF-1C2F-4905-BD7C-6412AAE6F422}"/>
              </a:ext>
            </a:extLst>
          </p:cNvPr>
          <p:cNvSpPr>
            <a:spLocks noGrp="1"/>
          </p:cNvSpPr>
          <p:nvPr>
            <p:ph type="title"/>
          </p:nvPr>
        </p:nvSpPr>
        <p:spPr>
          <a:xfrm>
            <a:off x="838200" y="278040"/>
            <a:ext cx="10515600" cy="1325563"/>
          </a:xfrm>
        </p:spPr>
        <p:txBody>
          <a:bodyPr/>
          <a:lstStyle/>
          <a:p>
            <a:r>
              <a:rPr lang="es-ES" dirty="0"/>
              <a:t>Protocolo contra intento de suicidio</a:t>
            </a:r>
            <a:endParaRPr lang="es-CL" dirty="0"/>
          </a:p>
        </p:txBody>
      </p:sp>
      <p:sp>
        <p:nvSpPr>
          <p:cNvPr id="3" name="Elipse 2">
            <a:extLst>
              <a:ext uri="{FF2B5EF4-FFF2-40B4-BE49-F238E27FC236}">
                <a16:creationId xmlns:a16="http://schemas.microsoft.com/office/drawing/2014/main" id="{4199A247-624E-48E6-8685-9A6439970A1F}"/>
              </a:ext>
            </a:extLst>
          </p:cNvPr>
          <p:cNvSpPr/>
          <p:nvPr/>
        </p:nvSpPr>
        <p:spPr>
          <a:xfrm>
            <a:off x="838200" y="2090058"/>
            <a:ext cx="2035629" cy="1524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Contención y escuchar</a:t>
            </a:r>
            <a:endParaRPr lang="es-CL" dirty="0"/>
          </a:p>
        </p:txBody>
      </p:sp>
      <p:sp>
        <p:nvSpPr>
          <p:cNvPr id="4" name="Elipse 3">
            <a:extLst>
              <a:ext uri="{FF2B5EF4-FFF2-40B4-BE49-F238E27FC236}">
                <a16:creationId xmlns:a16="http://schemas.microsoft.com/office/drawing/2014/main" id="{76403E79-91C0-4A27-8EC7-981F18913320}"/>
              </a:ext>
            </a:extLst>
          </p:cNvPr>
          <p:cNvSpPr/>
          <p:nvPr/>
        </p:nvSpPr>
        <p:spPr>
          <a:xfrm>
            <a:off x="4697185" y="2090058"/>
            <a:ext cx="2035629" cy="1524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Informar por escrito a Encargado de convivencia </a:t>
            </a:r>
            <a:endParaRPr lang="es-CL" dirty="0"/>
          </a:p>
        </p:txBody>
      </p:sp>
      <p:sp>
        <p:nvSpPr>
          <p:cNvPr id="5" name="Elipse 4">
            <a:extLst>
              <a:ext uri="{FF2B5EF4-FFF2-40B4-BE49-F238E27FC236}">
                <a16:creationId xmlns:a16="http://schemas.microsoft.com/office/drawing/2014/main" id="{9E8918ED-B457-4CC8-BB1F-2A2D213F0DA5}"/>
              </a:ext>
            </a:extLst>
          </p:cNvPr>
          <p:cNvSpPr/>
          <p:nvPr/>
        </p:nvSpPr>
        <p:spPr>
          <a:xfrm>
            <a:off x="8556171" y="2090058"/>
            <a:ext cx="2035629" cy="1524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Informar apoderadas</a:t>
            </a:r>
            <a:endParaRPr lang="es-CL" dirty="0"/>
          </a:p>
        </p:txBody>
      </p:sp>
      <p:sp>
        <p:nvSpPr>
          <p:cNvPr id="6" name="Elipse 5">
            <a:extLst>
              <a:ext uri="{FF2B5EF4-FFF2-40B4-BE49-F238E27FC236}">
                <a16:creationId xmlns:a16="http://schemas.microsoft.com/office/drawing/2014/main" id="{0834927F-E7B8-47BA-8EED-7A6A9979E907}"/>
              </a:ext>
            </a:extLst>
          </p:cNvPr>
          <p:cNvSpPr/>
          <p:nvPr/>
        </p:nvSpPr>
        <p:spPr>
          <a:xfrm>
            <a:off x="968827" y="4572000"/>
            <a:ext cx="2035629" cy="1524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Informar profesor jefe </a:t>
            </a:r>
            <a:endParaRPr lang="es-CL" dirty="0"/>
          </a:p>
        </p:txBody>
      </p:sp>
      <p:sp>
        <p:nvSpPr>
          <p:cNvPr id="7" name="Elipse 6">
            <a:extLst>
              <a:ext uri="{FF2B5EF4-FFF2-40B4-BE49-F238E27FC236}">
                <a16:creationId xmlns:a16="http://schemas.microsoft.com/office/drawing/2014/main" id="{63771F06-26DA-41B0-ADD7-983AB47DA1AF}"/>
              </a:ext>
            </a:extLst>
          </p:cNvPr>
          <p:cNvSpPr/>
          <p:nvPr/>
        </p:nvSpPr>
        <p:spPr>
          <a:xfrm>
            <a:off x="4762499" y="4572000"/>
            <a:ext cx="2035629" cy="1524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Derivación a CESFAM o programa </a:t>
            </a:r>
            <a:endParaRPr lang="es-CL" dirty="0"/>
          </a:p>
        </p:txBody>
      </p:sp>
      <p:sp>
        <p:nvSpPr>
          <p:cNvPr id="8" name="Elipse 7">
            <a:extLst>
              <a:ext uri="{FF2B5EF4-FFF2-40B4-BE49-F238E27FC236}">
                <a16:creationId xmlns:a16="http://schemas.microsoft.com/office/drawing/2014/main" id="{7765D4B4-F479-436F-B84D-68ED5636CB24}"/>
              </a:ext>
            </a:extLst>
          </p:cNvPr>
          <p:cNvSpPr/>
          <p:nvPr/>
        </p:nvSpPr>
        <p:spPr>
          <a:xfrm>
            <a:off x="8572501" y="4572000"/>
            <a:ext cx="2035629" cy="1524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t>Intervención estudiantes, apoderados y funcionarios </a:t>
            </a:r>
            <a:endParaRPr lang="es-CL" sz="1600" dirty="0"/>
          </a:p>
        </p:txBody>
      </p:sp>
      <p:cxnSp>
        <p:nvCxnSpPr>
          <p:cNvPr id="10" name="Conector recto de flecha 9">
            <a:extLst>
              <a:ext uri="{FF2B5EF4-FFF2-40B4-BE49-F238E27FC236}">
                <a16:creationId xmlns:a16="http://schemas.microsoft.com/office/drawing/2014/main" id="{B9CB4BD3-EED5-4D0C-8481-040350EE55E6}"/>
              </a:ext>
            </a:extLst>
          </p:cNvPr>
          <p:cNvCxnSpPr>
            <a:cxnSpLocks/>
          </p:cNvCxnSpPr>
          <p:nvPr/>
        </p:nvCxnSpPr>
        <p:spPr>
          <a:xfrm>
            <a:off x="3374571" y="2852058"/>
            <a:ext cx="11321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FC44580B-1F8E-4EA3-8BA0-180F388C7A8B}"/>
              </a:ext>
            </a:extLst>
          </p:cNvPr>
          <p:cNvCxnSpPr>
            <a:cxnSpLocks/>
          </p:cNvCxnSpPr>
          <p:nvPr/>
        </p:nvCxnSpPr>
        <p:spPr>
          <a:xfrm>
            <a:off x="7119257" y="2852058"/>
            <a:ext cx="11321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574DB893-CEFA-4092-80A1-6BF117E7E92B}"/>
              </a:ext>
            </a:extLst>
          </p:cNvPr>
          <p:cNvCxnSpPr>
            <a:cxnSpLocks/>
          </p:cNvCxnSpPr>
          <p:nvPr/>
        </p:nvCxnSpPr>
        <p:spPr>
          <a:xfrm>
            <a:off x="3374570" y="5334000"/>
            <a:ext cx="11321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id="{14249E0A-E2DA-43BB-9B86-547D9D7A37E5}"/>
              </a:ext>
            </a:extLst>
          </p:cNvPr>
          <p:cNvCxnSpPr>
            <a:cxnSpLocks/>
          </p:cNvCxnSpPr>
          <p:nvPr/>
        </p:nvCxnSpPr>
        <p:spPr>
          <a:xfrm>
            <a:off x="7119257" y="5334000"/>
            <a:ext cx="11321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9235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B18502-13D8-4E94-B206-F2CC2F4AA816}"/>
              </a:ext>
            </a:extLst>
          </p:cNvPr>
          <p:cNvSpPr>
            <a:spLocks noGrp="1"/>
          </p:cNvSpPr>
          <p:nvPr>
            <p:ph type="title"/>
          </p:nvPr>
        </p:nvSpPr>
        <p:spPr/>
        <p:txBody>
          <a:bodyPr/>
          <a:lstStyle/>
          <a:p>
            <a:r>
              <a:rPr lang="es-ES" dirty="0"/>
              <a:t>Protocolo para agresión de apoderado hacia funcionario</a:t>
            </a:r>
            <a:endParaRPr lang="es-CL" dirty="0"/>
          </a:p>
        </p:txBody>
      </p:sp>
      <p:sp>
        <p:nvSpPr>
          <p:cNvPr id="3" name="Rectángulo 2">
            <a:extLst>
              <a:ext uri="{FF2B5EF4-FFF2-40B4-BE49-F238E27FC236}">
                <a16:creationId xmlns:a16="http://schemas.microsoft.com/office/drawing/2014/main" id="{9386ECD3-B52F-4EE5-9FE9-B64E2AE540EB}"/>
              </a:ext>
            </a:extLst>
          </p:cNvPr>
          <p:cNvSpPr/>
          <p:nvPr/>
        </p:nvSpPr>
        <p:spPr>
          <a:xfrm>
            <a:off x="838200" y="2394857"/>
            <a:ext cx="1970314" cy="10341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Informar</a:t>
            </a:r>
            <a:endParaRPr lang="es-CL" dirty="0"/>
          </a:p>
        </p:txBody>
      </p:sp>
      <p:cxnSp>
        <p:nvCxnSpPr>
          <p:cNvPr id="4" name="Conector recto de flecha 3">
            <a:extLst>
              <a:ext uri="{FF2B5EF4-FFF2-40B4-BE49-F238E27FC236}">
                <a16:creationId xmlns:a16="http://schemas.microsoft.com/office/drawing/2014/main" id="{5F06F7FF-300E-4659-B1A1-C90AB0255DB3}"/>
              </a:ext>
            </a:extLst>
          </p:cNvPr>
          <p:cNvCxnSpPr>
            <a:cxnSpLocks/>
          </p:cNvCxnSpPr>
          <p:nvPr/>
        </p:nvCxnSpPr>
        <p:spPr>
          <a:xfrm>
            <a:off x="3374571" y="2852058"/>
            <a:ext cx="11321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Conector recto de flecha 4">
            <a:extLst>
              <a:ext uri="{FF2B5EF4-FFF2-40B4-BE49-F238E27FC236}">
                <a16:creationId xmlns:a16="http://schemas.microsoft.com/office/drawing/2014/main" id="{AAF21B80-B3CE-4A46-8C59-15D1F395AA92}"/>
              </a:ext>
            </a:extLst>
          </p:cNvPr>
          <p:cNvCxnSpPr>
            <a:cxnSpLocks/>
          </p:cNvCxnSpPr>
          <p:nvPr/>
        </p:nvCxnSpPr>
        <p:spPr>
          <a:xfrm>
            <a:off x="7315200" y="2911929"/>
            <a:ext cx="11321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Rectángulo 5">
            <a:extLst>
              <a:ext uri="{FF2B5EF4-FFF2-40B4-BE49-F238E27FC236}">
                <a16:creationId xmlns:a16="http://schemas.microsoft.com/office/drawing/2014/main" id="{D49432FA-B1E1-428A-9A5B-905EFDE561C5}"/>
              </a:ext>
            </a:extLst>
          </p:cNvPr>
          <p:cNvSpPr/>
          <p:nvPr/>
        </p:nvSpPr>
        <p:spPr>
          <a:xfrm>
            <a:off x="9013372" y="2334986"/>
            <a:ext cx="1970314" cy="103414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Entrevista personas involucradas </a:t>
            </a:r>
            <a:endParaRPr lang="es-CL" dirty="0"/>
          </a:p>
        </p:txBody>
      </p:sp>
      <p:sp>
        <p:nvSpPr>
          <p:cNvPr id="7" name="Rectángulo 6">
            <a:extLst>
              <a:ext uri="{FF2B5EF4-FFF2-40B4-BE49-F238E27FC236}">
                <a16:creationId xmlns:a16="http://schemas.microsoft.com/office/drawing/2014/main" id="{266B9F47-5EAC-4CBB-8094-0B2E4299426A}"/>
              </a:ext>
            </a:extLst>
          </p:cNvPr>
          <p:cNvSpPr/>
          <p:nvPr/>
        </p:nvSpPr>
        <p:spPr>
          <a:xfrm>
            <a:off x="838200" y="4715555"/>
            <a:ext cx="1970314" cy="103414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Definición de medidas reparatorias</a:t>
            </a:r>
            <a:endParaRPr lang="es-CL" dirty="0"/>
          </a:p>
        </p:txBody>
      </p:sp>
      <p:sp>
        <p:nvSpPr>
          <p:cNvPr id="9" name="Rectángulo 8">
            <a:extLst>
              <a:ext uri="{FF2B5EF4-FFF2-40B4-BE49-F238E27FC236}">
                <a16:creationId xmlns:a16="http://schemas.microsoft.com/office/drawing/2014/main" id="{49CA265B-052D-49D4-905A-2516913370A8}"/>
              </a:ext>
            </a:extLst>
          </p:cNvPr>
          <p:cNvSpPr/>
          <p:nvPr/>
        </p:nvSpPr>
        <p:spPr>
          <a:xfrm>
            <a:off x="4942115" y="4595812"/>
            <a:ext cx="1970314" cy="115388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Proceso de seguimiento</a:t>
            </a:r>
            <a:endParaRPr lang="es-CL" dirty="0"/>
          </a:p>
        </p:txBody>
      </p:sp>
      <p:cxnSp>
        <p:nvCxnSpPr>
          <p:cNvPr id="10" name="Conector recto de flecha 9">
            <a:extLst>
              <a:ext uri="{FF2B5EF4-FFF2-40B4-BE49-F238E27FC236}">
                <a16:creationId xmlns:a16="http://schemas.microsoft.com/office/drawing/2014/main" id="{65037C8E-9B03-411C-857B-B4788D8F41B6}"/>
              </a:ext>
            </a:extLst>
          </p:cNvPr>
          <p:cNvCxnSpPr>
            <a:cxnSpLocks/>
          </p:cNvCxnSpPr>
          <p:nvPr/>
        </p:nvCxnSpPr>
        <p:spPr>
          <a:xfrm>
            <a:off x="3309257" y="5232626"/>
            <a:ext cx="11321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Rectángulo 11">
            <a:extLst>
              <a:ext uri="{FF2B5EF4-FFF2-40B4-BE49-F238E27FC236}">
                <a16:creationId xmlns:a16="http://schemas.microsoft.com/office/drawing/2014/main" id="{3518D759-1839-46E5-A1B9-D04E88B07ACD}"/>
              </a:ext>
            </a:extLst>
          </p:cNvPr>
          <p:cNvSpPr/>
          <p:nvPr/>
        </p:nvSpPr>
        <p:spPr>
          <a:xfrm>
            <a:off x="4925786" y="2384992"/>
            <a:ext cx="1970314" cy="103414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Dejar constancia</a:t>
            </a:r>
            <a:endParaRPr lang="es-CL" dirty="0"/>
          </a:p>
        </p:txBody>
      </p:sp>
    </p:spTree>
    <p:extLst>
      <p:ext uri="{BB962C8B-B14F-4D97-AF65-F5344CB8AC3E}">
        <p14:creationId xmlns:p14="http://schemas.microsoft.com/office/powerpoint/2010/main" val="1205544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39273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266</Words>
  <Application>Microsoft Office PowerPoint</Application>
  <PresentationFormat>Panorámica</PresentationFormat>
  <Paragraphs>40</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Verdana</vt:lpstr>
      <vt:lpstr>Tema de Office</vt:lpstr>
      <vt:lpstr>Protocolos de actuación</vt:lpstr>
      <vt:lpstr>Presentación de PowerPoint</vt:lpstr>
      <vt:lpstr>Protocolo por detección de situación de vulneración de derechos de los estudiantes</vt:lpstr>
      <vt:lpstr>Protocolo por ideación suicida y autolesión</vt:lpstr>
      <vt:lpstr>Definiciones</vt:lpstr>
      <vt:lpstr>Protocolo contra intento de suicidio</vt:lpstr>
      <vt:lpstr>Protocolo para agresión de apoderado hacia funcionario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Psicologia</dc:creator>
  <cp:lastModifiedBy>Psicologia</cp:lastModifiedBy>
  <cp:revision>11</cp:revision>
  <dcterms:created xsi:type="dcterms:W3CDTF">2022-08-16T13:19:39Z</dcterms:created>
  <dcterms:modified xsi:type="dcterms:W3CDTF">2022-10-03T18:53:38Z</dcterms:modified>
</cp:coreProperties>
</file>