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9" r:id="rId3"/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E075"/>
    <a:srgbClr val="99FF99"/>
    <a:srgbClr val="FF9900"/>
    <a:srgbClr val="66FFFF"/>
    <a:srgbClr val="00FFCC"/>
    <a:srgbClr val="00CCFF"/>
    <a:srgbClr val="00CC00"/>
    <a:srgbClr val="FF505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96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0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21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2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19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6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93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3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3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70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5324-E6C8-48C0-BB03-FD8452B46411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10E6-D219-4AA6-AF85-DDE1E9AE73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8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1876" y="436726"/>
            <a:ext cx="7951365" cy="113276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7200" dirty="0" smtClean="0">
                <a:ln w="2222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Sopa de letras</a:t>
            </a:r>
          </a:p>
          <a:p>
            <a:pPr algn="ctr"/>
            <a:r>
              <a:rPr lang="es-ES" sz="7200" dirty="0" smtClean="0">
                <a:ln w="2222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Formación ciudadana</a:t>
            </a:r>
            <a:endParaRPr lang="es-ES" sz="7200" dirty="0">
              <a:ln w="2222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52400">
                  <a:schemeClr val="bg1">
                    <a:alpha val="95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ángulo redondeado 4">
            <a:hlinkClick r:id="" action="ppaction://hlinkshowjump?jump=nextslide"/>
          </p:cNvPr>
          <p:cNvSpPr/>
          <p:nvPr/>
        </p:nvSpPr>
        <p:spPr>
          <a:xfrm>
            <a:off x="5052311" y="4107975"/>
            <a:ext cx="2088108" cy="682388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COMENZAR</a:t>
            </a:r>
            <a:endParaRPr lang="es-CL" sz="28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6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4645" y="285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3.7037E-6 L -4.79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 numSld="999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63317" y="25758"/>
            <a:ext cx="6985415" cy="1015663"/>
          </a:xfrm>
          <a:prstGeom prst="rect">
            <a:avLst/>
          </a:prstGeom>
          <a:noFill/>
          <a:effectLst>
            <a:glow rad="127000">
              <a:schemeClr val="bg2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222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INSTRUCCIONES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33851" y="1041421"/>
            <a:ext cx="10844346" cy="4779830"/>
          </a:xfrm>
          <a:prstGeom prst="roundRect">
            <a:avLst/>
          </a:prstGeom>
          <a:solidFill>
            <a:srgbClr val="66FFFF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ESTA SOPA DE LETRAS CONTIENE TRES NIVELES.</a:t>
            </a:r>
          </a:p>
          <a:p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NIVEL 1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: ENCUENTRA 8 PALABRAS RELACIONADAS CON </a:t>
            </a:r>
            <a:r>
              <a:rPr lang="es-CL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PARTICIPACIÓN CIUDADANA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, PRESIONANDO ENCIMA DE ELLAS. </a:t>
            </a:r>
            <a:endParaRPr lang="es-CL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RECUERDA LAS PALABRAS ENCONTRADAS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, YA QUE SERÁN ÚTIL EN LOS SIGUIENTES NIVELES.</a:t>
            </a:r>
          </a:p>
          <a:p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NIVEL 2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: ENCUENTRA LAS PALABRAS DEL NIVEL 1 HASTA QUE EL TIEMPO SE 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ACABE</a:t>
            </a:r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(60 SEGUNDOS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).</a:t>
            </a:r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endParaRPr lang="es-CL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NIVEL 3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: ENCUENTRA LAS PALABRAS DEL NIVEL 1 HASTA QUE EL TIEMPO SE 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ACABE 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(30 SEGUNDOS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).         </a:t>
            </a:r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CADA VEZ QUE QUIERAS AVANZAR A OTRO NIVEL ,PRESIONA BOTÓN </a:t>
            </a:r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endParaRPr lang="es-CL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s-CL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TIEMPO</a:t>
            </a:r>
            <a:r>
              <a:rPr lang="es-CL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:           SE ENCUENTRA EN LADO SUPERIOR DERECHO DE LA PANTALLA.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64765" y="5269605"/>
            <a:ext cx="1197104" cy="2768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64764" y="5269605"/>
            <a:ext cx="1197105" cy="276898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992322" y="4757974"/>
            <a:ext cx="1304818" cy="349878"/>
          </a:xfrm>
          <a:prstGeom prst="roundRect">
            <a:avLst/>
          </a:prstGeom>
          <a:solidFill>
            <a:srgbClr val="FFFF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CONTINUAR</a:t>
            </a:r>
            <a:endParaRPr lang="es-CL" sz="14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Rectángulo redondeado 8">
            <a:hlinkClick r:id="" action="ppaction://hlinkshowjump?jump=nextslide"/>
          </p:cNvPr>
          <p:cNvSpPr/>
          <p:nvPr/>
        </p:nvSpPr>
        <p:spPr>
          <a:xfrm>
            <a:off x="5353597" y="6039625"/>
            <a:ext cx="1404854" cy="579549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JUGAR</a:t>
            </a:r>
            <a:endParaRPr lang="es-CL" sz="24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6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  <p:sndAc>
          <p:stSnd>
            <p:snd r:embed="rId2" name="Aire que pasa rapido.wav"/>
          </p:stSnd>
        </p:sndAc>
      </p:transition>
    </mc:Choice>
    <mc:Fallback xmlns="">
      <p:transition spd="slow" advClick="0">
        <p:fade/>
        <p:sndAc>
          <p:stSnd>
            <p:snd r:embed="rId3" name="Aire que pasa rapi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2160" y="1908494"/>
            <a:ext cx="4569220" cy="44300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" name="CONSTITUC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11006"/>
              </p:ext>
            </p:extLst>
          </p:nvPr>
        </p:nvGraphicFramePr>
        <p:xfrm>
          <a:off x="392160" y="1908494"/>
          <a:ext cx="380367" cy="4430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39606"/>
              </p:ext>
            </p:extLst>
          </p:nvPr>
        </p:nvGraphicFramePr>
        <p:xfrm>
          <a:off x="772527" y="1908494"/>
          <a:ext cx="380367" cy="4430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ASAMBLE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28356"/>
              </p:ext>
            </p:extLst>
          </p:nvPr>
        </p:nvGraphicFramePr>
        <p:xfrm>
          <a:off x="1152894" y="1908494"/>
          <a:ext cx="380367" cy="2953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12697"/>
              </p:ext>
            </p:extLst>
          </p:nvPr>
        </p:nvGraphicFramePr>
        <p:xfrm>
          <a:off x="1152893" y="4861846"/>
          <a:ext cx="380367" cy="147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LE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23654"/>
              </p:ext>
            </p:extLst>
          </p:nvPr>
        </p:nvGraphicFramePr>
        <p:xfrm>
          <a:off x="1533260" y="2648719"/>
          <a:ext cx="1142305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31797"/>
              </p:ext>
            </p:extLst>
          </p:nvPr>
        </p:nvGraphicFramePr>
        <p:xfrm>
          <a:off x="1533259" y="1908494"/>
          <a:ext cx="1904243" cy="738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  <a:gridCol w="380969"/>
                <a:gridCol w="380969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24605"/>
              </p:ext>
            </p:extLst>
          </p:nvPr>
        </p:nvGraphicFramePr>
        <p:xfrm>
          <a:off x="2675564" y="2648719"/>
          <a:ext cx="761938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IUDADAN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86264"/>
              </p:ext>
            </p:extLst>
          </p:nvPr>
        </p:nvGraphicFramePr>
        <p:xfrm>
          <a:off x="3436898" y="1908494"/>
          <a:ext cx="380969" cy="3322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ESTA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31236"/>
              </p:ext>
            </p:extLst>
          </p:nvPr>
        </p:nvGraphicFramePr>
        <p:xfrm>
          <a:off x="1152892" y="5230071"/>
          <a:ext cx="2284610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  <a:gridCol w="380367"/>
                <a:gridCol w="380969"/>
                <a:gridCol w="380969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CL" sz="2200" dirty="0">
                        <a:solidFill>
                          <a:schemeClr val="tx1"/>
                        </a:solidFill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VOT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48027"/>
              </p:ext>
            </p:extLst>
          </p:nvPr>
        </p:nvGraphicFramePr>
        <p:xfrm>
          <a:off x="2675263" y="1908494"/>
          <a:ext cx="380969" cy="147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CL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CL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CL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ONGRES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68160"/>
              </p:ext>
            </p:extLst>
          </p:nvPr>
        </p:nvGraphicFramePr>
        <p:xfrm>
          <a:off x="1151989" y="5597353"/>
          <a:ext cx="3046548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  <a:gridCol w="380367"/>
                <a:gridCol w="380969"/>
                <a:gridCol w="380969"/>
                <a:gridCol w="380969"/>
                <a:gridCol w="380969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CL" sz="2200" dirty="0">
                        <a:solidFill>
                          <a:schemeClr val="tx1"/>
                        </a:solidFill>
                      </a:endParaRPr>
                    </a:p>
                  </a:txBody>
                  <a:tcPr marL="58652" marR="5865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36708"/>
              </p:ext>
            </p:extLst>
          </p:nvPr>
        </p:nvGraphicFramePr>
        <p:xfrm>
          <a:off x="1532356" y="5970296"/>
          <a:ext cx="3428119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  <a:gridCol w="380969"/>
                <a:gridCol w="380969"/>
                <a:gridCol w="380969"/>
                <a:gridCol w="380969"/>
                <a:gridCol w="380969"/>
                <a:gridCol w="380969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64808"/>
              </p:ext>
            </p:extLst>
          </p:nvPr>
        </p:nvGraphicFramePr>
        <p:xfrm>
          <a:off x="1532957" y="3010339"/>
          <a:ext cx="1142305" cy="2215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7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14552"/>
              </p:ext>
            </p:extLst>
          </p:nvPr>
        </p:nvGraphicFramePr>
        <p:xfrm>
          <a:off x="2674356" y="3379508"/>
          <a:ext cx="380969" cy="1845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882"/>
              </p:ext>
            </p:extLst>
          </p:nvPr>
        </p:nvGraphicFramePr>
        <p:xfrm>
          <a:off x="3054873" y="3017888"/>
          <a:ext cx="380969" cy="2215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DEMOCRAC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69303"/>
              </p:ext>
            </p:extLst>
          </p:nvPr>
        </p:nvGraphicFramePr>
        <p:xfrm>
          <a:off x="4578374" y="1905663"/>
          <a:ext cx="380969" cy="369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90373"/>
              </p:ext>
            </p:extLst>
          </p:nvPr>
        </p:nvGraphicFramePr>
        <p:xfrm>
          <a:off x="4195368" y="5600184"/>
          <a:ext cx="761938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09836"/>
              </p:ext>
            </p:extLst>
          </p:nvPr>
        </p:nvGraphicFramePr>
        <p:xfrm>
          <a:off x="3431393" y="5231958"/>
          <a:ext cx="1142907" cy="36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28101"/>
              </p:ext>
            </p:extLst>
          </p:nvPr>
        </p:nvGraphicFramePr>
        <p:xfrm>
          <a:off x="3821941" y="1901889"/>
          <a:ext cx="761938" cy="3322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69"/>
                <a:gridCol w="380969"/>
              </a:tblGrid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  <a:tr h="36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" name="CONSTI"/>
          <p:cNvSpPr/>
          <p:nvPr/>
        </p:nvSpPr>
        <p:spPr>
          <a:xfrm>
            <a:off x="5999269" y="2069432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CONSTITUCIÓN</a:t>
            </a:r>
            <a:endParaRPr lang="es-CL" dirty="0"/>
          </a:p>
        </p:txBody>
      </p:sp>
      <p:sp>
        <p:nvSpPr>
          <p:cNvPr id="31" name="ASAM"/>
          <p:cNvSpPr/>
          <p:nvPr/>
        </p:nvSpPr>
        <p:spPr>
          <a:xfrm>
            <a:off x="5999269" y="2941266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ASAMBLEA</a:t>
            </a:r>
            <a:endParaRPr lang="es-CL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96" y="2538648"/>
            <a:ext cx="1226074" cy="1308777"/>
          </a:xfrm>
          <a:prstGeom prst="rect">
            <a:avLst/>
          </a:prstGeom>
        </p:spPr>
      </p:pic>
      <p:sp>
        <p:nvSpPr>
          <p:cNvPr id="33" name="ESTA"/>
          <p:cNvSpPr/>
          <p:nvPr/>
        </p:nvSpPr>
        <p:spPr>
          <a:xfrm>
            <a:off x="5999267" y="3882771"/>
            <a:ext cx="1744371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ESTADO</a:t>
            </a:r>
            <a:endParaRPr lang="es-CL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11" y="3487470"/>
            <a:ext cx="1226074" cy="1308777"/>
          </a:xfrm>
          <a:prstGeom prst="rect">
            <a:avLst/>
          </a:prstGeom>
        </p:spPr>
      </p:pic>
      <p:sp>
        <p:nvSpPr>
          <p:cNvPr id="35" name="CONGRE"/>
          <p:cNvSpPr/>
          <p:nvPr/>
        </p:nvSpPr>
        <p:spPr>
          <a:xfrm>
            <a:off x="6001680" y="4743558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CONGRESO</a:t>
            </a:r>
            <a:endParaRPr lang="es-CL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67" y="4283552"/>
            <a:ext cx="1226074" cy="1308777"/>
          </a:xfrm>
          <a:prstGeom prst="rect">
            <a:avLst/>
          </a:prstGeom>
          <a:noFill/>
        </p:spPr>
      </p:pic>
      <p:sp>
        <p:nvSpPr>
          <p:cNvPr id="38" name="CONGRE"/>
          <p:cNvSpPr/>
          <p:nvPr/>
        </p:nvSpPr>
        <p:spPr>
          <a:xfrm>
            <a:off x="8506784" y="2069432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LEY</a:t>
            </a:r>
            <a:endParaRPr lang="es-CL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51" y="1666813"/>
            <a:ext cx="1226074" cy="1308777"/>
          </a:xfrm>
          <a:prstGeom prst="rect">
            <a:avLst/>
          </a:prstGeom>
        </p:spPr>
      </p:pic>
      <p:sp>
        <p:nvSpPr>
          <p:cNvPr id="39" name="CONGRE"/>
          <p:cNvSpPr/>
          <p:nvPr/>
        </p:nvSpPr>
        <p:spPr>
          <a:xfrm>
            <a:off x="8476742" y="2941266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VOTO</a:t>
            </a:r>
            <a:endParaRPr lang="es-CL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51" y="2468419"/>
            <a:ext cx="1226074" cy="1308777"/>
          </a:xfrm>
          <a:prstGeom prst="rect">
            <a:avLst/>
          </a:prstGeom>
        </p:spPr>
      </p:pic>
      <p:sp>
        <p:nvSpPr>
          <p:cNvPr id="42" name="CONGRE"/>
          <p:cNvSpPr/>
          <p:nvPr/>
        </p:nvSpPr>
        <p:spPr>
          <a:xfrm>
            <a:off x="8464780" y="3871384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CIUDADANO</a:t>
            </a:r>
            <a:endParaRPr lang="es-CL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82" y="3460923"/>
            <a:ext cx="1226074" cy="1308777"/>
          </a:xfrm>
          <a:prstGeom prst="rect">
            <a:avLst/>
          </a:prstGeom>
        </p:spPr>
      </p:pic>
      <p:sp>
        <p:nvSpPr>
          <p:cNvPr id="43" name="CONGRE"/>
          <p:cNvSpPr/>
          <p:nvPr/>
        </p:nvSpPr>
        <p:spPr>
          <a:xfrm>
            <a:off x="8464780" y="4796247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DEMOCRACIA</a:t>
            </a:r>
            <a:endParaRPr lang="es-CL" dirty="0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93" y="4392372"/>
            <a:ext cx="1226074" cy="1308777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4678709" y="303294"/>
            <a:ext cx="3210609" cy="1015663"/>
          </a:xfrm>
          <a:prstGeom prst="rect">
            <a:avLst/>
          </a:prstGeom>
          <a:noFill/>
          <a:effectLst>
            <a:glow rad="127000">
              <a:schemeClr val="bg2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2222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Nivel 1</a:t>
            </a:r>
          </a:p>
        </p:txBody>
      </p:sp>
      <p:sp>
        <p:nvSpPr>
          <p:cNvPr id="46" name="Rectángulo redondeado 45">
            <a:hlinkClick r:id="" action="ppaction://hlinkshowjump?jump=nextslide"/>
          </p:cNvPr>
          <p:cNvSpPr/>
          <p:nvPr/>
        </p:nvSpPr>
        <p:spPr>
          <a:xfrm>
            <a:off x="7316206" y="6005639"/>
            <a:ext cx="1570945" cy="528118"/>
          </a:xfrm>
          <a:prstGeom prst="roundRect">
            <a:avLst/>
          </a:prstGeom>
          <a:solidFill>
            <a:srgbClr val="FFFF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CONTINUAR</a:t>
            </a:r>
            <a:endParaRPr lang="es-CL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7064">
            <a:off x="6407829" y="1640963"/>
            <a:ext cx="1226074" cy="13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650"/>
      </p:ext>
    </p:extLst>
  </p:cSld>
  <p:clrMapOvr>
    <a:masterClrMapping/>
  </p:clrMapOvr>
  <p:transition advClick="0">
    <p:push dir="u"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8" grpId="0" animBg="1"/>
      <p:bldP spid="39" grpId="0" animBg="1"/>
      <p:bldP spid="42" grpId="0" animBg="1"/>
      <p:bldP spid="43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82268" y="1914828"/>
            <a:ext cx="4312168" cy="43053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04785"/>
              </p:ext>
            </p:extLst>
          </p:nvPr>
        </p:nvGraphicFramePr>
        <p:xfrm>
          <a:off x="782268" y="1914828"/>
          <a:ext cx="717936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  <a:gridCol w="358968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GRES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85785"/>
              </p:ext>
            </p:extLst>
          </p:nvPr>
        </p:nvGraphicFramePr>
        <p:xfrm>
          <a:off x="1500773" y="1914828"/>
          <a:ext cx="2875158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  <a:gridCol w="358968"/>
                <a:gridCol w="359537"/>
                <a:gridCol w="359537"/>
                <a:gridCol w="359537"/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ASAMBLE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21833"/>
              </p:ext>
            </p:extLst>
          </p:nvPr>
        </p:nvGraphicFramePr>
        <p:xfrm>
          <a:off x="782268" y="2273603"/>
          <a:ext cx="358968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48613"/>
              </p:ext>
            </p:extLst>
          </p:nvPr>
        </p:nvGraphicFramePr>
        <p:xfrm>
          <a:off x="782268" y="5143803"/>
          <a:ext cx="358968" cy="7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46376"/>
              </p:ext>
            </p:extLst>
          </p:nvPr>
        </p:nvGraphicFramePr>
        <p:xfrm>
          <a:off x="1141520" y="2273603"/>
          <a:ext cx="358968" cy="358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DEMOCRAC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54517"/>
              </p:ext>
            </p:extLst>
          </p:nvPr>
        </p:nvGraphicFramePr>
        <p:xfrm>
          <a:off x="1500488" y="2273603"/>
          <a:ext cx="358968" cy="358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STITUCIÓ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83956"/>
              </p:ext>
            </p:extLst>
          </p:nvPr>
        </p:nvGraphicFramePr>
        <p:xfrm>
          <a:off x="782268" y="5861353"/>
          <a:ext cx="4312168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  <a:gridCol w="358968"/>
                <a:gridCol w="358968"/>
                <a:gridCol w="358968"/>
                <a:gridCol w="359537"/>
                <a:gridCol w="359537"/>
                <a:gridCol w="359537"/>
                <a:gridCol w="359537"/>
                <a:gridCol w="359537"/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VOT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58542"/>
              </p:ext>
            </p:extLst>
          </p:nvPr>
        </p:nvGraphicFramePr>
        <p:xfrm>
          <a:off x="1859456" y="2632378"/>
          <a:ext cx="1437579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IUDADAN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8435"/>
              </p:ext>
            </p:extLst>
          </p:nvPr>
        </p:nvGraphicFramePr>
        <p:xfrm>
          <a:off x="4734615" y="1914828"/>
          <a:ext cx="359537" cy="322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33667"/>
              </p:ext>
            </p:extLst>
          </p:nvPr>
        </p:nvGraphicFramePr>
        <p:xfrm>
          <a:off x="1859883" y="2273603"/>
          <a:ext cx="2516190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  <a:gridCol w="359537"/>
                <a:gridCol w="359537"/>
                <a:gridCol w="359537"/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05939"/>
              </p:ext>
            </p:extLst>
          </p:nvPr>
        </p:nvGraphicFramePr>
        <p:xfrm>
          <a:off x="4374970" y="1926026"/>
          <a:ext cx="359537" cy="3946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88327"/>
              </p:ext>
            </p:extLst>
          </p:nvPr>
        </p:nvGraphicFramePr>
        <p:xfrm>
          <a:off x="4734614" y="5155001"/>
          <a:ext cx="359537" cy="7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26169"/>
              </p:ext>
            </p:extLst>
          </p:nvPr>
        </p:nvGraphicFramePr>
        <p:xfrm>
          <a:off x="4015043" y="2614167"/>
          <a:ext cx="359537" cy="322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ESTA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90595"/>
              </p:ext>
            </p:extLst>
          </p:nvPr>
        </p:nvGraphicFramePr>
        <p:xfrm>
          <a:off x="3655292" y="2614167"/>
          <a:ext cx="359537" cy="2152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46966"/>
              </p:ext>
            </p:extLst>
          </p:nvPr>
        </p:nvGraphicFramePr>
        <p:xfrm>
          <a:off x="3655291" y="4766817"/>
          <a:ext cx="359537" cy="107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9191"/>
              </p:ext>
            </p:extLst>
          </p:nvPr>
        </p:nvGraphicFramePr>
        <p:xfrm>
          <a:off x="3295540" y="2632378"/>
          <a:ext cx="359537" cy="322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LE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179"/>
              </p:ext>
            </p:extLst>
          </p:nvPr>
        </p:nvGraphicFramePr>
        <p:xfrm>
          <a:off x="2217981" y="5484367"/>
          <a:ext cx="1078611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07565"/>
              </p:ext>
            </p:extLst>
          </p:nvPr>
        </p:nvGraphicFramePr>
        <p:xfrm>
          <a:off x="1858818" y="2972942"/>
          <a:ext cx="358968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68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39"/>
              </p:ext>
            </p:extLst>
          </p:nvPr>
        </p:nvGraphicFramePr>
        <p:xfrm>
          <a:off x="2217358" y="5116486"/>
          <a:ext cx="1078611" cy="35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38828"/>
              </p:ext>
            </p:extLst>
          </p:nvPr>
        </p:nvGraphicFramePr>
        <p:xfrm>
          <a:off x="2216182" y="2982048"/>
          <a:ext cx="1078611" cy="2152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37"/>
                <a:gridCol w="359537"/>
                <a:gridCol w="359537"/>
              </a:tblGrid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  <a:tr h="352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7" name="CONSTI"/>
          <p:cNvSpPr/>
          <p:nvPr/>
        </p:nvSpPr>
        <p:spPr>
          <a:xfrm>
            <a:off x="6019432" y="2273603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ASAMBLEA</a:t>
            </a:r>
            <a:endParaRPr lang="es-CL" dirty="0"/>
          </a:p>
        </p:txBody>
      </p:sp>
      <p:sp>
        <p:nvSpPr>
          <p:cNvPr id="28" name="ASAM"/>
          <p:cNvSpPr/>
          <p:nvPr/>
        </p:nvSpPr>
        <p:spPr>
          <a:xfrm>
            <a:off x="6005969" y="3177312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CONSTITUCIÓN</a:t>
            </a:r>
            <a:endParaRPr lang="es-CL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15" y="2698005"/>
            <a:ext cx="1226074" cy="1308777"/>
          </a:xfrm>
          <a:prstGeom prst="rect">
            <a:avLst/>
          </a:prstGeom>
        </p:spPr>
      </p:pic>
      <p:sp>
        <p:nvSpPr>
          <p:cNvPr id="30" name="ESTA"/>
          <p:cNvSpPr/>
          <p:nvPr/>
        </p:nvSpPr>
        <p:spPr>
          <a:xfrm>
            <a:off x="6005967" y="4118817"/>
            <a:ext cx="1744371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LEY</a:t>
            </a:r>
            <a:endParaRPr lang="es-CL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18" y="3753128"/>
            <a:ext cx="1226074" cy="1308777"/>
          </a:xfrm>
          <a:prstGeom prst="rect">
            <a:avLst/>
          </a:prstGeom>
        </p:spPr>
      </p:pic>
      <p:sp>
        <p:nvSpPr>
          <p:cNvPr id="32" name="CONGRE"/>
          <p:cNvSpPr/>
          <p:nvPr/>
        </p:nvSpPr>
        <p:spPr>
          <a:xfrm>
            <a:off x="6008380" y="4979604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DEMOCRACIA</a:t>
            </a:r>
            <a:endParaRPr lang="es-CL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26" y="4623379"/>
            <a:ext cx="1226074" cy="1308777"/>
          </a:xfrm>
          <a:prstGeom prst="rect">
            <a:avLst/>
          </a:prstGeom>
        </p:spPr>
      </p:pic>
      <p:sp>
        <p:nvSpPr>
          <p:cNvPr id="34" name="CONGRE"/>
          <p:cNvSpPr/>
          <p:nvPr/>
        </p:nvSpPr>
        <p:spPr>
          <a:xfrm>
            <a:off x="8513484" y="2305478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VOTO</a:t>
            </a:r>
            <a:endParaRPr lang="es-CL" dirty="0"/>
          </a:p>
        </p:txBody>
      </p:sp>
      <p:sp>
        <p:nvSpPr>
          <p:cNvPr id="35" name="CONGRE"/>
          <p:cNvSpPr/>
          <p:nvPr/>
        </p:nvSpPr>
        <p:spPr>
          <a:xfrm>
            <a:off x="8483442" y="3177312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CIUDADANO</a:t>
            </a:r>
            <a:endParaRPr lang="es-CL" dirty="0"/>
          </a:p>
        </p:txBody>
      </p:sp>
      <p:sp>
        <p:nvSpPr>
          <p:cNvPr id="37" name="CONGRE"/>
          <p:cNvSpPr/>
          <p:nvPr/>
        </p:nvSpPr>
        <p:spPr>
          <a:xfrm>
            <a:off x="8471480" y="4107430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CONGRESO</a:t>
            </a:r>
            <a:endParaRPr lang="es-CL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06" y="2616513"/>
            <a:ext cx="1226074" cy="1308777"/>
          </a:xfrm>
          <a:prstGeom prst="rect">
            <a:avLst/>
          </a:prstGeom>
        </p:spPr>
      </p:pic>
      <p:sp>
        <p:nvSpPr>
          <p:cNvPr id="39" name="CONGRE"/>
          <p:cNvSpPr/>
          <p:nvPr/>
        </p:nvSpPr>
        <p:spPr>
          <a:xfrm>
            <a:off x="8483442" y="5072854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ESTADO</a:t>
            </a:r>
            <a:endParaRPr lang="es-CL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89" y="4613915"/>
            <a:ext cx="1226074" cy="130877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94" y="1726841"/>
            <a:ext cx="1226074" cy="130877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08" y="1721279"/>
            <a:ext cx="1226074" cy="130877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69" y="3621311"/>
            <a:ext cx="1226074" cy="1308777"/>
          </a:xfrm>
          <a:prstGeom prst="rect">
            <a:avLst/>
          </a:prstGeom>
        </p:spPr>
      </p:pic>
      <p:sp>
        <p:nvSpPr>
          <p:cNvPr id="43" name="Rectángulo redondeado 42">
            <a:hlinkClick r:id="" action="ppaction://hlinkshowjump?jump=nextslide"/>
          </p:cNvPr>
          <p:cNvSpPr/>
          <p:nvPr/>
        </p:nvSpPr>
        <p:spPr>
          <a:xfrm>
            <a:off x="6487574" y="6037482"/>
            <a:ext cx="1570945" cy="528118"/>
          </a:xfrm>
          <a:prstGeom prst="roundRect">
            <a:avLst/>
          </a:prstGeom>
          <a:solidFill>
            <a:srgbClr val="FFFF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CONTINUAR</a:t>
            </a:r>
            <a:endParaRPr lang="es-CL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176809" y="186146"/>
            <a:ext cx="3210609" cy="1015663"/>
          </a:xfrm>
          <a:prstGeom prst="rect">
            <a:avLst/>
          </a:prstGeom>
          <a:noFill/>
          <a:effectLst>
            <a:glow rad="127000">
              <a:schemeClr val="bg2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22225">
                  <a:solidFill>
                    <a:schemeClr val="tx1"/>
                  </a:solidFill>
                </a:ln>
                <a:solidFill>
                  <a:srgbClr val="40E075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Nivel</a:t>
            </a:r>
            <a:r>
              <a:rPr lang="es-ES" sz="6000" dirty="0" smtClean="0">
                <a:ln w="22225">
                  <a:solidFill>
                    <a:schemeClr val="tx1"/>
                  </a:solidFill>
                </a:ln>
                <a:solidFill>
                  <a:srgbClr val="40E075"/>
                </a:solidFill>
                <a:effectLst>
                  <a:glow rad="152400">
                    <a:srgbClr val="00FFCC">
                      <a:alpha val="95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 </a:t>
            </a:r>
            <a:r>
              <a:rPr lang="es-ES" sz="6000" dirty="0" smtClean="0">
                <a:ln w="22225">
                  <a:solidFill>
                    <a:schemeClr val="tx1"/>
                  </a:solidFill>
                </a:ln>
                <a:solidFill>
                  <a:srgbClr val="40E075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2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8605590" y="270457"/>
            <a:ext cx="3224875" cy="4765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605589" y="270457"/>
            <a:ext cx="3224875" cy="46531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99481074"/>
      </p:ext>
    </p:extLst>
  </p:cSld>
  <p:clrMapOvr>
    <a:masterClrMapping/>
  </p:clrMapOvr>
  <p:transition advClick="0">
    <p:push dir="u"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9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 tan tan taa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9" grpId="0" animBg="1"/>
      <p:bldP spid="44" grpId="0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482355" y="1777501"/>
            <a:ext cx="4474657" cy="4351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4" name="DEMOCRAC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00753"/>
              </p:ext>
            </p:extLst>
          </p:nvPr>
        </p:nvGraphicFramePr>
        <p:xfrm>
          <a:off x="482355" y="1777501"/>
          <a:ext cx="3776492" cy="36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19"/>
                <a:gridCol w="367119"/>
                <a:gridCol w="390391"/>
                <a:gridCol w="400281"/>
                <a:gridCol w="390391"/>
                <a:gridCol w="367700"/>
                <a:gridCol w="390391"/>
                <a:gridCol w="367700"/>
                <a:gridCol w="367700"/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52224"/>
              </p:ext>
            </p:extLst>
          </p:nvPr>
        </p:nvGraphicFramePr>
        <p:xfrm>
          <a:off x="482355" y="2140112"/>
          <a:ext cx="3776492" cy="36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19"/>
                <a:gridCol w="367119"/>
                <a:gridCol w="390391"/>
                <a:gridCol w="400281"/>
                <a:gridCol w="390391"/>
                <a:gridCol w="367700"/>
                <a:gridCol w="390391"/>
                <a:gridCol w="367700"/>
                <a:gridCol w="367700"/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CIUDADAN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3516"/>
              </p:ext>
            </p:extLst>
          </p:nvPr>
        </p:nvGraphicFramePr>
        <p:xfrm>
          <a:off x="482355" y="2502723"/>
          <a:ext cx="3408792" cy="36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19"/>
                <a:gridCol w="367119"/>
                <a:gridCol w="390391"/>
                <a:gridCol w="400281"/>
                <a:gridCol w="390391"/>
                <a:gridCol w="367700"/>
                <a:gridCol w="390391"/>
                <a:gridCol w="367700"/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CONSTITUC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03777"/>
              </p:ext>
            </p:extLst>
          </p:nvPr>
        </p:nvGraphicFramePr>
        <p:xfrm>
          <a:off x="4258847" y="1777501"/>
          <a:ext cx="367700" cy="4351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89473"/>
              </p:ext>
            </p:extLst>
          </p:nvPr>
        </p:nvGraphicFramePr>
        <p:xfrm>
          <a:off x="4626544" y="1777501"/>
          <a:ext cx="330465" cy="72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65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LE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19967"/>
              </p:ext>
            </p:extLst>
          </p:nvPr>
        </p:nvGraphicFramePr>
        <p:xfrm>
          <a:off x="4626546" y="2502723"/>
          <a:ext cx="330465" cy="1087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65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0437"/>
              </p:ext>
            </p:extLst>
          </p:nvPr>
        </p:nvGraphicFramePr>
        <p:xfrm>
          <a:off x="4626545" y="3590556"/>
          <a:ext cx="330465" cy="2538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65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ESTA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68368"/>
              </p:ext>
            </p:extLst>
          </p:nvPr>
        </p:nvGraphicFramePr>
        <p:xfrm>
          <a:off x="2007263" y="5766222"/>
          <a:ext cx="2251582" cy="36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91"/>
                <a:gridCol w="367700"/>
                <a:gridCol w="390391"/>
                <a:gridCol w="367700"/>
                <a:gridCol w="367700"/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90225"/>
              </p:ext>
            </p:extLst>
          </p:nvPr>
        </p:nvGraphicFramePr>
        <p:xfrm>
          <a:off x="3891145" y="2502723"/>
          <a:ext cx="367700" cy="326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a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71230"/>
              </p:ext>
            </p:extLst>
          </p:nvPr>
        </p:nvGraphicFramePr>
        <p:xfrm>
          <a:off x="3523443" y="2865334"/>
          <a:ext cx="367700" cy="290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62898"/>
              </p:ext>
            </p:extLst>
          </p:nvPr>
        </p:nvGraphicFramePr>
        <p:xfrm>
          <a:off x="482349" y="2865334"/>
          <a:ext cx="3041092" cy="36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19"/>
                <a:gridCol w="367119"/>
                <a:gridCol w="390391"/>
                <a:gridCol w="400281"/>
                <a:gridCol w="390391"/>
                <a:gridCol w="367700"/>
                <a:gridCol w="390391"/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CONGRES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24801"/>
              </p:ext>
            </p:extLst>
          </p:nvPr>
        </p:nvGraphicFramePr>
        <p:xfrm>
          <a:off x="482347" y="3227945"/>
          <a:ext cx="367119" cy="290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19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ASAMBLE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97907"/>
              </p:ext>
            </p:extLst>
          </p:nvPr>
        </p:nvGraphicFramePr>
        <p:xfrm>
          <a:off x="1217164" y="3227945"/>
          <a:ext cx="390391" cy="290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91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32363"/>
              </p:ext>
            </p:extLst>
          </p:nvPr>
        </p:nvGraphicFramePr>
        <p:xfrm>
          <a:off x="850043" y="3227945"/>
          <a:ext cx="367119" cy="290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19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a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23541"/>
              </p:ext>
            </p:extLst>
          </p:nvPr>
        </p:nvGraphicFramePr>
        <p:xfrm>
          <a:off x="1602614" y="3227945"/>
          <a:ext cx="400281" cy="290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281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57410"/>
              </p:ext>
            </p:extLst>
          </p:nvPr>
        </p:nvGraphicFramePr>
        <p:xfrm>
          <a:off x="2009642" y="3225758"/>
          <a:ext cx="390391" cy="2538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91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VOT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61431"/>
              </p:ext>
            </p:extLst>
          </p:nvPr>
        </p:nvGraphicFramePr>
        <p:xfrm>
          <a:off x="2410187" y="3223571"/>
          <a:ext cx="367700" cy="1450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a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18353"/>
              </p:ext>
            </p:extLst>
          </p:nvPr>
        </p:nvGraphicFramePr>
        <p:xfrm>
          <a:off x="2400033" y="4677295"/>
          <a:ext cx="367700" cy="1087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a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20929"/>
              </p:ext>
            </p:extLst>
          </p:nvPr>
        </p:nvGraphicFramePr>
        <p:xfrm>
          <a:off x="2775504" y="3226852"/>
          <a:ext cx="758091" cy="2538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91"/>
                <a:gridCol w="367700"/>
              </a:tblGrid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L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L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0" marB="0" anchor="ctr">
                    <a:solidFill>
                      <a:srgbClr val="40E075"/>
                    </a:solidFill>
                  </a:tcPr>
                </a:tc>
              </a:tr>
            </a:tbl>
          </a:graphicData>
        </a:graphic>
      </p:graphicFrame>
      <p:sp>
        <p:nvSpPr>
          <p:cNvPr id="73" name="CONSTI"/>
          <p:cNvSpPr/>
          <p:nvPr/>
        </p:nvSpPr>
        <p:spPr>
          <a:xfrm>
            <a:off x="5879075" y="1819537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DEMOCRACIA</a:t>
            </a:r>
            <a:endParaRPr lang="es-CL" dirty="0"/>
          </a:p>
        </p:txBody>
      </p:sp>
      <p:sp>
        <p:nvSpPr>
          <p:cNvPr id="74" name="ASAM"/>
          <p:cNvSpPr/>
          <p:nvPr/>
        </p:nvSpPr>
        <p:spPr>
          <a:xfrm>
            <a:off x="5865612" y="2723246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CIUDADANO</a:t>
            </a:r>
            <a:endParaRPr lang="es-CL" dirty="0"/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5408">
            <a:off x="6124757" y="2569183"/>
            <a:ext cx="1226074" cy="1308777"/>
          </a:xfrm>
          <a:prstGeom prst="rect">
            <a:avLst/>
          </a:prstGeom>
        </p:spPr>
      </p:pic>
      <p:sp>
        <p:nvSpPr>
          <p:cNvPr id="76" name="ESTA"/>
          <p:cNvSpPr/>
          <p:nvPr/>
        </p:nvSpPr>
        <p:spPr>
          <a:xfrm>
            <a:off x="5865610" y="3641165"/>
            <a:ext cx="1744371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CONGRESO</a:t>
            </a:r>
            <a:endParaRPr lang="es-CL" dirty="0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925">
            <a:off x="6220674" y="3216761"/>
            <a:ext cx="1226074" cy="1308777"/>
          </a:xfrm>
          <a:prstGeom prst="rect">
            <a:avLst/>
          </a:prstGeom>
        </p:spPr>
      </p:pic>
      <p:sp>
        <p:nvSpPr>
          <p:cNvPr id="78" name="CONGRE"/>
          <p:cNvSpPr/>
          <p:nvPr/>
        </p:nvSpPr>
        <p:spPr>
          <a:xfrm>
            <a:off x="5868023" y="4525538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ASAMBLEA</a:t>
            </a:r>
            <a:endParaRPr lang="es-CL" dirty="0"/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4401">
            <a:off x="6165254" y="4448672"/>
            <a:ext cx="1226074" cy="1308777"/>
          </a:xfrm>
          <a:prstGeom prst="rect">
            <a:avLst/>
          </a:prstGeom>
        </p:spPr>
      </p:pic>
      <p:sp>
        <p:nvSpPr>
          <p:cNvPr id="80" name="CONGRE"/>
          <p:cNvSpPr/>
          <p:nvPr/>
        </p:nvSpPr>
        <p:spPr>
          <a:xfrm>
            <a:off x="8373127" y="1851412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ESTADO</a:t>
            </a:r>
            <a:endParaRPr lang="es-CL" dirty="0"/>
          </a:p>
        </p:txBody>
      </p:sp>
      <p:sp>
        <p:nvSpPr>
          <p:cNvPr id="81" name="CONGRE"/>
          <p:cNvSpPr/>
          <p:nvPr/>
        </p:nvSpPr>
        <p:spPr>
          <a:xfrm>
            <a:off x="8343085" y="2723246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CONSTITUCIÓN</a:t>
            </a:r>
            <a:endParaRPr lang="es-CL" dirty="0"/>
          </a:p>
        </p:txBody>
      </p:sp>
      <p:sp>
        <p:nvSpPr>
          <p:cNvPr id="82" name="CONGRE"/>
          <p:cNvSpPr/>
          <p:nvPr/>
        </p:nvSpPr>
        <p:spPr>
          <a:xfrm>
            <a:off x="8331123" y="3653364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VOTO</a:t>
            </a:r>
            <a:endParaRPr lang="es-CL" dirty="0"/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72" y="2201821"/>
            <a:ext cx="1226074" cy="1308777"/>
          </a:xfrm>
          <a:prstGeom prst="rect">
            <a:avLst/>
          </a:prstGeom>
        </p:spPr>
      </p:pic>
      <p:sp>
        <p:nvSpPr>
          <p:cNvPr id="84" name="CONGRE"/>
          <p:cNvSpPr/>
          <p:nvPr/>
        </p:nvSpPr>
        <p:spPr>
          <a:xfrm>
            <a:off x="8343085" y="4618788"/>
            <a:ext cx="1744370" cy="577400"/>
          </a:xfrm>
          <a:prstGeom prst="roundRect">
            <a:avLst/>
          </a:prstGeom>
          <a:solidFill>
            <a:srgbClr val="00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LEY</a:t>
            </a:r>
            <a:endParaRPr lang="es-CL" dirty="0"/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510">
            <a:off x="8645778" y="4159849"/>
            <a:ext cx="1226074" cy="1308777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7" y="1268087"/>
            <a:ext cx="1226074" cy="1308777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7827">
            <a:off x="8728672" y="1386431"/>
            <a:ext cx="1226074" cy="1308777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346">
            <a:off x="8831800" y="3244234"/>
            <a:ext cx="1226074" cy="1308777"/>
          </a:xfrm>
          <a:prstGeom prst="rect">
            <a:avLst/>
          </a:prstGeom>
        </p:spPr>
      </p:pic>
      <p:sp>
        <p:nvSpPr>
          <p:cNvPr id="89" name="Rectángulo 88"/>
          <p:cNvSpPr/>
          <p:nvPr/>
        </p:nvSpPr>
        <p:spPr>
          <a:xfrm>
            <a:off x="4373756" y="230460"/>
            <a:ext cx="3210609" cy="1015663"/>
          </a:xfrm>
          <a:prstGeom prst="rect">
            <a:avLst/>
          </a:prstGeom>
          <a:noFill/>
          <a:effectLst>
            <a:glow rad="127000">
              <a:schemeClr val="bg2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222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Nivel 3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8605590" y="270457"/>
            <a:ext cx="3224875" cy="4765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8605590" y="270457"/>
            <a:ext cx="3224875" cy="476518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2" name="Rectángulo redondeado 91">
            <a:hlinkClick r:id="" action="ppaction://hlinkshowjump?jump=nextslide"/>
          </p:cNvPr>
          <p:cNvSpPr/>
          <p:nvPr/>
        </p:nvSpPr>
        <p:spPr>
          <a:xfrm>
            <a:off x="7545650" y="6011578"/>
            <a:ext cx="1570945" cy="528118"/>
          </a:xfrm>
          <a:prstGeom prst="roundRect">
            <a:avLst/>
          </a:prstGeom>
          <a:solidFill>
            <a:srgbClr val="FFFF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CONTINUAR</a:t>
            </a:r>
            <a:endParaRPr lang="es-CL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6842"/>
      </p:ext>
    </p:extLst>
  </p:cSld>
  <p:clrMapOvr>
    <a:masterClrMapping/>
  </p:clrMapOvr>
  <p:transition advClick="0">
    <p:push dir="u"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 tan tan taa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4" grpId="0" animBg="1"/>
      <p:bldP spid="89" grpId="0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38204" y="2206180"/>
            <a:ext cx="6480034" cy="2308324"/>
          </a:xfrm>
          <a:prstGeom prst="rect">
            <a:avLst/>
          </a:prstGeom>
          <a:noFill/>
          <a:effectLst>
            <a:glow rad="127000">
              <a:schemeClr val="bg2"/>
            </a:glow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7200" dirty="0" smtClean="0">
                <a:ln w="2222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¡Felicidades!</a:t>
            </a:r>
            <a:endParaRPr lang="es-ES" sz="7200" dirty="0">
              <a:ln w="2222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52400">
                  <a:schemeClr val="bg1">
                    <a:alpha val="95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  <a:p>
            <a:pPr algn="ctr"/>
            <a:r>
              <a:rPr lang="es-ES" sz="7200" dirty="0" smtClean="0">
                <a:ln w="2222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52400">
                    <a:schemeClr val="bg1">
                      <a:alpha val="9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¡Bien hecho!</a:t>
            </a:r>
          </a:p>
        </p:txBody>
      </p:sp>
      <p:pic>
        <p:nvPicPr>
          <p:cNvPr id="6" name="bites-ta-da-wi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011" y="338441"/>
            <a:ext cx="609600" cy="609600"/>
          </a:xfrm>
          <a:prstGeom prst="rect">
            <a:avLst/>
          </a:prstGeom>
        </p:spPr>
      </p:pic>
      <p:sp>
        <p:nvSpPr>
          <p:cNvPr id="7" name="Rectángulo redondeado 6">
            <a:hlinkClick r:id="rId5" action="ppaction://hlinksldjump"/>
          </p:cNvPr>
          <p:cNvSpPr/>
          <p:nvPr/>
        </p:nvSpPr>
        <p:spPr>
          <a:xfrm>
            <a:off x="5101665" y="5581933"/>
            <a:ext cx="2511188" cy="777922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VOLVER A JUGAR</a:t>
            </a:r>
            <a:endParaRPr lang="es-CL" sz="24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10" name="Picture 16" descr="Hasil gambar untuk Milk &amp; Mocha STICKERS | Gatos animados kawaii, Gatos  kawaii, Gatit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68" y="2367284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583</Words>
  <Application>Microsoft Office PowerPoint</Application>
  <PresentationFormat>Panorámica</PresentationFormat>
  <Paragraphs>484</Paragraphs>
  <Slides>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Bauhaus 93</vt:lpstr>
      <vt:lpstr>Calibri</vt:lpstr>
      <vt:lpstr>Calibri Light</vt:lpstr>
      <vt:lpstr>Lucida Console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Valeska Zamora</dc:creator>
  <cp:lastModifiedBy>Valeska Zamora</cp:lastModifiedBy>
  <cp:revision>39</cp:revision>
  <dcterms:created xsi:type="dcterms:W3CDTF">2020-10-10T15:52:57Z</dcterms:created>
  <dcterms:modified xsi:type="dcterms:W3CDTF">2020-10-17T21:08:52Z</dcterms:modified>
</cp:coreProperties>
</file>