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7" r:id="rId19"/>
    <p:sldId id="259" r:id="rId20"/>
    <p:sldId id="260" r:id="rId21"/>
    <p:sldId id="261" r:id="rId22"/>
    <p:sldId id="262" r:id="rId23"/>
    <p:sldId id="276" r:id="rId24"/>
    <p:sldId id="258" r:id="rId25"/>
    <p:sldId id="263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5050"/>
    <a:srgbClr val="FF00FF"/>
    <a:srgbClr val="FF9933"/>
    <a:srgbClr val="FF6600"/>
    <a:srgbClr val="00CCFF"/>
    <a:srgbClr val="00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407374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599983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9813131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552777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897259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821215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88680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257862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083393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199980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519505"/>
      </p:ext>
    </p:extLst>
  </p:cSld>
  <p:clrMapOvr>
    <a:masterClrMapping/>
  </p:clrMapOvr>
  <p:transition advClick="0">
    <p:push/>
    <p:sndAc>
      <p:stSnd>
        <p:snd r:embed="rId1" name="Golf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1F55-1E9C-44C3-9432-7514A922C2E4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5E1E5-2331-44B5-A79B-7500826294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36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push/>
    <p:sndAc>
      <p:stSnd>
        <p:snd r:embed="rId13" name="Golf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0.gif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gif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2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82551" y="169630"/>
            <a:ext cx="8146573" cy="2308324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7200" dirty="0" smtClean="0">
                <a:ln w="3810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 </a:t>
            </a:r>
            <a:r>
              <a:rPr lang="es-ES" sz="7200" dirty="0" smtClean="0">
                <a:ln w="38100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Formación </a:t>
            </a:r>
          </a:p>
          <a:p>
            <a:pPr algn="ctr"/>
            <a:r>
              <a:rPr lang="es-ES" sz="7200" dirty="0" smtClean="0">
                <a:ln w="38100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ciudadana</a:t>
            </a:r>
          </a:p>
        </p:txBody>
      </p:sp>
      <p:sp>
        <p:nvSpPr>
          <p:cNvPr id="6" name="Rectángulo redondeado 5">
            <a:hlinkClick r:id="" action="ppaction://hlinkshowjump?jump=nextslide"/>
          </p:cNvPr>
          <p:cNvSpPr/>
          <p:nvPr/>
        </p:nvSpPr>
        <p:spPr>
          <a:xfrm>
            <a:off x="4709287" y="4573751"/>
            <a:ext cx="2893102" cy="749508"/>
          </a:xfrm>
          <a:prstGeom prst="roundRect">
            <a:avLst/>
          </a:prstGeom>
          <a:solidFill>
            <a:srgbClr val="FF00FF"/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" sz="4400" dirty="0" smtClean="0">
                <a:latin typeface="Bauhaus 93" panose="04030905020B02020C02" pitchFamily="82" charset="0"/>
              </a:rPr>
              <a:t>comenzar</a:t>
            </a:r>
            <a:endParaRPr lang="es-CL" sz="4400" dirty="0">
              <a:latin typeface="Bauhaus 93" panose="04030905020B02020C02" pitchFamily="82" charset="0"/>
            </a:endParaRPr>
          </a:p>
        </p:txBody>
      </p:sp>
      <p:pic>
        <p:nvPicPr>
          <p:cNvPr id="2" name="G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9124" y="169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2474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1324" y="331774"/>
            <a:ext cx="4994698" cy="646331"/>
          </a:xfrm>
          <a:prstGeom prst="rect">
            <a:avLst/>
          </a:prstGeom>
          <a:solidFill>
            <a:srgbClr val="00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el concepto.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96815" y="1709024"/>
            <a:ext cx="5363308" cy="2795954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Consolas" panose="020B0609020204030204" pitchFamily="49" charset="0"/>
              </a:rPr>
              <a:t>El poder elegir como queremos vivir y decidir quienes van a ser nuestros gobernantes.</a:t>
            </a:r>
            <a:endParaRPr lang="es-CL" sz="3600" dirty="0">
              <a:latin typeface="Consolas" panose="020B0609020204030204" pitchFamily="49" charset="0"/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8510955" y="1272726"/>
            <a:ext cx="2655276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diversidad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510955" y="2670703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convivencia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8" name="CORRECTO"/>
          <p:cNvSpPr/>
          <p:nvPr/>
        </p:nvSpPr>
        <p:spPr>
          <a:xfrm>
            <a:off x="8510955" y="4068680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democracia</a:t>
            </a:r>
            <a:endParaRPr lang="es-CL" sz="2800" dirty="0">
              <a:latin typeface="Consolas" panose="020B0609020204030204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08" y="3680059"/>
            <a:ext cx="1545582" cy="164983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616021" y="5598621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2616535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1323" y="331774"/>
            <a:ext cx="4986101" cy="646331"/>
          </a:xfrm>
          <a:prstGeom prst="rect">
            <a:avLst/>
          </a:prstGeom>
          <a:solidFill>
            <a:srgbClr val="00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el concepto.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96815" y="1709024"/>
            <a:ext cx="5363308" cy="2795954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Consolas" panose="020B0609020204030204" pitchFamily="49" charset="0"/>
              </a:rPr>
              <a:t>Ser tratados con la misma dignidad y tener los mismos derechos.</a:t>
            </a:r>
            <a:endParaRPr lang="es-CL" sz="3600" dirty="0">
              <a:latin typeface="Consolas" panose="020B0609020204030204" pitchFamily="49" charset="0"/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8510955" y="1272726"/>
            <a:ext cx="2655276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bien común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7" name="CORRECTO"/>
          <p:cNvSpPr/>
          <p:nvPr/>
        </p:nvSpPr>
        <p:spPr>
          <a:xfrm>
            <a:off x="8510955" y="2670703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igualdad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8" name="Rectángulo redondeado 7">
            <a:hlinkClick r:id="rId4" action="ppaction://hlinksldjump"/>
          </p:cNvPr>
          <p:cNvSpPr/>
          <p:nvPr/>
        </p:nvSpPr>
        <p:spPr>
          <a:xfrm>
            <a:off x="8510955" y="4068680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votación</a:t>
            </a:r>
            <a:endParaRPr lang="es-CL" sz="2800" dirty="0">
              <a:latin typeface="Consolas" panose="020B0609020204030204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67" y="2156153"/>
            <a:ext cx="1545582" cy="164983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831174" y="5652409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4586087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1324" y="331774"/>
            <a:ext cx="5026442" cy="646331"/>
          </a:xfrm>
          <a:prstGeom prst="rect">
            <a:avLst/>
          </a:prstGeom>
          <a:solidFill>
            <a:srgbClr val="00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el concepto.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61646" y="2015096"/>
            <a:ext cx="4079631" cy="2183809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Consolas" panose="020B0609020204030204" pitchFamily="49" charset="0"/>
              </a:rPr>
              <a:t>Son nuestros derechos más básicos.</a:t>
            </a:r>
            <a:endParaRPr lang="es-CL" sz="3600" dirty="0">
              <a:latin typeface="Consolas" panose="020B0609020204030204" pitchFamily="49" charset="0"/>
            </a:endParaRPr>
          </a:p>
        </p:txBody>
      </p:sp>
      <p:sp>
        <p:nvSpPr>
          <p:cNvPr id="6" name="CORRECTO"/>
          <p:cNvSpPr/>
          <p:nvPr/>
        </p:nvSpPr>
        <p:spPr>
          <a:xfrm>
            <a:off x="8510956" y="978105"/>
            <a:ext cx="2901460" cy="1036991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derechos fundamentales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8510956" y="2308674"/>
            <a:ext cx="2901460" cy="1036991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err="1" smtClean="0">
                <a:latin typeface="Consolas" panose="020B0609020204030204" pitchFamily="49" charset="0"/>
              </a:rPr>
              <a:t>participaciónciudadana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10" name="Rectángulo redondeado 9">
            <a:hlinkClick r:id="rId4" action="ppaction://hlinksldjump"/>
          </p:cNvPr>
          <p:cNvSpPr/>
          <p:nvPr/>
        </p:nvSpPr>
        <p:spPr>
          <a:xfrm>
            <a:off x="8510956" y="3680409"/>
            <a:ext cx="2901460" cy="1036991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familia</a:t>
            </a:r>
            <a:endParaRPr lang="es-CL" sz="2800" dirty="0">
              <a:latin typeface="Consolas" panose="020B0609020204030204" pitchFamily="49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9" y="491465"/>
            <a:ext cx="1545582" cy="1649837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831174" y="5652409"/>
            <a:ext cx="959370" cy="972681"/>
            <a:chOff x="8769246" y="4605340"/>
            <a:chExt cx="1214203" cy="1255814"/>
          </a:xfrm>
        </p:grpSpPr>
        <p:sp>
          <p:nvSpPr>
            <p:cNvPr id="12" name="Elipse 11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3" name="Conector recto de flecha 12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6009512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1324" y="331774"/>
            <a:ext cx="4959206" cy="646331"/>
          </a:xfrm>
          <a:prstGeom prst="rect">
            <a:avLst/>
          </a:prstGeom>
          <a:solidFill>
            <a:srgbClr val="00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el concepto.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21323" y="2145323"/>
            <a:ext cx="5363308" cy="1990378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Consolas" panose="020B0609020204030204" pitchFamily="49" charset="0"/>
              </a:rPr>
              <a:t>Es lo que nos sirve y nos hace bien a todos.</a:t>
            </a:r>
            <a:endParaRPr lang="es-CL" sz="3600" dirty="0">
              <a:latin typeface="Consolas" panose="020B0609020204030204" pitchFamily="49" charset="0"/>
            </a:endParaRPr>
          </a:p>
        </p:txBody>
      </p:sp>
      <p:sp>
        <p:nvSpPr>
          <p:cNvPr id="6" name="CORRECTO"/>
          <p:cNvSpPr/>
          <p:nvPr/>
        </p:nvSpPr>
        <p:spPr>
          <a:xfrm>
            <a:off x="8510955" y="1272726"/>
            <a:ext cx="2655276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nsolas" panose="020B0609020204030204" pitchFamily="49" charset="0"/>
              </a:rPr>
              <a:t>b</a:t>
            </a:r>
            <a:r>
              <a:rPr lang="es-CL" sz="2800" dirty="0" smtClean="0">
                <a:latin typeface="Consolas" panose="020B0609020204030204" pitchFamily="49" charset="0"/>
              </a:rPr>
              <a:t>ien común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510955" y="2670703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democracia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8" name="Rectángulo redondeado 7">
            <a:hlinkClick r:id="rId4" action="ppaction://hlinksldjump"/>
          </p:cNvPr>
          <p:cNvSpPr/>
          <p:nvPr/>
        </p:nvSpPr>
        <p:spPr>
          <a:xfrm>
            <a:off x="8510955" y="4068680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institución</a:t>
            </a:r>
            <a:endParaRPr lang="es-CL" sz="2800" dirty="0">
              <a:latin typeface="Consolas" panose="020B0609020204030204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67" y="758176"/>
            <a:ext cx="1545582" cy="164983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737045" y="5558280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977715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6815" y="372115"/>
            <a:ext cx="5079636" cy="646331"/>
          </a:xfrm>
          <a:prstGeom prst="rect">
            <a:avLst/>
          </a:prstGeom>
          <a:solidFill>
            <a:srgbClr val="00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el concepto.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96814" y="1709024"/>
            <a:ext cx="5380893" cy="3478438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Consolas" panose="020B0609020204030204" pitchFamily="49" charset="0"/>
              </a:rPr>
              <a:t>Una de las formas que tenemos para decidir qué hacer cuando no todos pensamos igual sobre algo.</a:t>
            </a:r>
            <a:endParaRPr lang="es-CL" sz="3600" dirty="0">
              <a:latin typeface="Consolas" panose="020B0609020204030204" pitchFamily="49" charset="0"/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8510955" y="1272726"/>
            <a:ext cx="2655276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congreso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510955" y="2670703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estado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8" name="CORRECTO"/>
          <p:cNvSpPr/>
          <p:nvPr/>
        </p:nvSpPr>
        <p:spPr>
          <a:xfrm>
            <a:off x="8510955" y="4068680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acuerdo</a:t>
            </a:r>
            <a:endParaRPr lang="es-CL" sz="2800" dirty="0">
              <a:latin typeface="Consolas" panose="020B0609020204030204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08" y="3680059"/>
            <a:ext cx="1545582" cy="164983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798022" y="5682389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39387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1323" y="331774"/>
            <a:ext cx="4972653" cy="646331"/>
          </a:xfrm>
          <a:prstGeom prst="rect">
            <a:avLst/>
          </a:prstGeom>
          <a:solidFill>
            <a:srgbClr val="00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el concepto.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96815" y="1709024"/>
            <a:ext cx="5363308" cy="2795954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Consolas" panose="020B0609020204030204" pitchFamily="49" charset="0"/>
              </a:rPr>
              <a:t>Personas que han dejado su país y deciden quedarse a vivir en Chile.</a:t>
            </a:r>
            <a:endParaRPr lang="es-CL" sz="3600" dirty="0">
              <a:latin typeface="Consolas" panose="020B0609020204030204" pitchFamily="49" charset="0"/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8510955" y="1272726"/>
            <a:ext cx="2655276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extranjeros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510955" y="2670703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pasajeros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8" name="CORRECTO"/>
          <p:cNvSpPr/>
          <p:nvPr/>
        </p:nvSpPr>
        <p:spPr>
          <a:xfrm>
            <a:off x="8510955" y="4068680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migrantes</a:t>
            </a:r>
            <a:endParaRPr lang="es-CL" sz="2800" dirty="0">
              <a:latin typeface="Consolas" panose="020B0609020204030204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08" y="3680059"/>
            <a:ext cx="1545582" cy="164983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831174" y="5652409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909567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1324" y="331774"/>
            <a:ext cx="4959206" cy="646331"/>
          </a:xfrm>
          <a:prstGeom prst="rect">
            <a:avLst/>
          </a:prstGeom>
          <a:solidFill>
            <a:srgbClr val="00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el concepto.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96815" y="1709024"/>
            <a:ext cx="5363308" cy="2795954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Consolas" panose="020B0609020204030204" pitchFamily="49" charset="0"/>
              </a:rPr>
              <a:t>Reconocer que otras personas sean diferentes sin agredirlas ni  molestarlas.</a:t>
            </a:r>
            <a:endParaRPr lang="es-CL" sz="3600" dirty="0">
              <a:latin typeface="Consolas" panose="020B0609020204030204" pitchFamily="49" charset="0"/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8510955" y="1272726"/>
            <a:ext cx="2655276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nsolas" panose="020B0609020204030204" pitchFamily="49" charset="0"/>
              </a:rPr>
              <a:t>t</a:t>
            </a:r>
            <a:r>
              <a:rPr lang="es-CL" sz="2800" dirty="0" smtClean="0">
                <a:latin typeface="Consolas" panose="020B0609020204030204" pitchFamily="49" charset="0"/>
              </a:rPr>
              <a:t>rabajo en equipo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7" name="CORRECTO"/>
          <p:cNvSpPr/>
          <p:nvPr/>
        </p:nvSpPr>
        <p:spPr>
          <a:xfrm>
            <a:off x="8510955" y="2670703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respeto</a:t>
            </a:r>
            <a:endParaRPr lang="es-CL" sz="2800" dirty="0">
              <a:latin typeface="Consolas" panose="020B0609020204030204" pitchFamily="49" charset="0"/>
            </a:endParaRPr>
          </a:p>
        </p:txBody>
      </p:sp>
      <p:sp>
        <p:nvSpPr>
          <p:cNvPr id="8" name="Rectángulo redondeado 7">
            <a:hlinkClick r:id="rId4" action="ppaction://hlinksldjump"/>
          </p:cNvPr>
          <p:cNvSpPr/>
          <p:nvPr/>
        </p:nvSpPr>
        <p:spPr>
          <a:xfrm>
            <a:off x="8510955" y="4068680"/>
            <a:ext cx="2655275" cy="87259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nsolas" panose="020B0609020204030204" pitchFamily="49" charset="0"/>
              </a:rPr>
              <a:t>solidaridad</a:t>
            </a:r>
            <a:endParaRPr lang="es-CL" sz="2800" dirty="0">
              <a:latin typeface="Consolas" panose="020B0609020204030204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08" y="2209069"/>
            <a:ext cx="1545582" cy="164983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831174" y="5652409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06493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Niño africano y niña sonriendo | Vector Grat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23"/>
          <a:stretch/>
        </p:blipFill>
        <p:spPr bwMode="auto">
          <a:xfrm rot="21062244">
            <a:off x="9915134" y="2477587"/>
            <a:ext cx="1373963" cy="196586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onriente personaje de pluma de niño - Descargar PNG/SVG transpa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91" y="48191"/>
            <a:ext cx="1710756" cy="171075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Abuelo abuela dibujos animados familia, abuelo, abuela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59" y="40322"/>
            <a:ext cx="2072913" cy="185425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rsona Feliz Imagen Descargar_PRF Gráficos 400174520_PNG Imagen  Formato_es.lovepik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422">
            <a:off x="459251" y="2982933"/>
            <a:ext cx="1624632" cy="162463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best free Gente vector images. Download from 2 free vectors of Gente at  GetDrawin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4" y="1572371"/>
            <a:ext cx="1911909" cy="19204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rácter de hombre feliz teléfono - Descargar PNG/SVG transparen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721">
            <a:off x="8381083" y="101008"/>
            <a:ext cx="2462819" cy="22330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ombre llevando ilustración - Descargar PNG/SVG transparen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510">
            <a:off x="9920294" y="467071"/>
            <a:ext cx="2497669" cy="21944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wnload Persona Png - Imagenes De Personas Para Una Historieta - Full Size  PNG Image - PNGk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1" y="4605340"/>
            <a:ext cx="2984230" cy="180071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84990">
            <a:off x="739378" y="320294"/>
            <a:ext cx="1339155" cy="13391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954303">
            <a:off x="1968836" y="3822265"/>
            <a:ext cx="1438677" cy="1438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52" name="Picture 32" descr="NEWEN KIMÜN MEW, ZOY KIMAYIÑ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954">
            <a:off x="7433285" y="21498"/>
            <a:ext cx="860058" cy="16880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127997" y="1764045"/>
            <a:ext cx="6298436" cy="2585323"/>
          </a:xfrm>
          <a:prstGeom prst="rect">
            <a:avLst/>
          </a:prstGeom>
          <a:solidFill>
            <a:srgbClr val="FF6600"/>
          </a:solidFill>
          <a:ln w="76200">
            <a:solidFill>
              <a:schemeClr val="bg1">
                <a:alpha val="96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Decisiones y situación actual de nuestro país.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443720" y="4996508"/>
            <a:ext cx="959370" cy="972681"/>
            <a:chOff x="8769246" y="4605340"/>
            <a:chExt cx="1214203" cy="1255814"/>
          </a:xfrm>
        </p:grpSpPr>
        <p:sp>
          <p:nvSpPr>
            <p:cNvPr id="21" name="Elipse 2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Conector recto de flecha 2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580228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585545" y="3377889"/>
            <a:ext cx="3461798" cy="1316270"/>
          </a:xfrm>
          <a:prstGeom prst="roundRect">
            <a:avLst/>
          </a:prstGeom>
          <a:solidFill>
            <a:srgbClr val="FF66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Documento 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que se realiza a los </a:t>
            </a:r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ciudadanos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, mediante una votación, para </a:t>
            </a:r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aprobar o rechazar una propuesta</a:t>
            </a:r>
            <a:r>
              <a:rPr lang="es-ES" b="1" dirty="0" smtClean="0">
                <a:ln w="0"/>
                <a:solidFill>
                  <a:schemeClr val="bg1"/>
                </a:solidFill>
              </a:rPr>
              <a:t>.</a:t>
            </a:r>
            <a:endParaRPr lang="es-ES" b="1" cap="none" spc="0" dirty="0" smtClean="0">
              <a:ln w="0"/>
              <a:solidFill>
                <a:schemeClr val="bg1"/>
              </a:solidFill>
            </a:endParaRPr>
          </a:p>
        </p:txBody>
      </p:sp>
      <p:sp>
        <p:nvSpPr>
          <p:cNvPr id="10" name="CORRECTO"/>
          <p:cNvSpPr/>
          <p:nvPr/>
        </p:nvSpPr>
        <p:spPr>
          <a:xfrm>
            <a:off x="4364316" y="3377889"/>
            <a:ext cx="3461798" cy="1316270"/>
          </a:xfrm>
          <a:prstGeom prst="roundRect">
            <a:avLst/>
          </a:prstGeom>
          <a:solidFill>
            <a:srgbClr val="FF66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cap="none" spc="0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Consulta que se realiza a los ciudadanos ,mediante una votación, para </a:t>
            </a:r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aprobar o rechazar una propuesta</a:t>
            </a:r>
            <a:r>
              <a:rPr lang="es-ES" b="1" dirty="0" smtClean="0">
                <a:ln w="0"/>
                <a:solidFill>
                  <a:schemeClr val="bg1"/>
                </a:solidFill>
              </a:rPr>
              <a:t>.</a:t>
            </a:r>
            <a:endParaRPr lang="es-ES" b="1" cap="none" spc="0" dirty="0" smtClean="0">
              <a:ln w="0"/>
              <a:solidFill>
                <a:schemeClr val="bg1"/>
              </a:solidFill>
            </a:endParaRPr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8143087" y="3391439"/>
            <a:ext cx="3461798" cy="1316270"/>
          </a:xfrm>
          <a:prstGeom prst="roundRect">
            <a:avLst/>
          </a:prstGeom>
          <a:solidFill>
            <a:srgbClr val="FF66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Votación 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que se realiza al gobierno mediante una videollamada, para </a:t>
            </a:r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aprobar o rechazar una propuesta</a:t>
            </a:r>
            <a:r>
              <a:rPr lang="es-ES" b="1" dirty="0" smtClean="0">
                <a:ln w="0"/>
                <a:solidFill>
                  <a:schemeClr val="bg1"/>
                </a:solidFill>
              </a:rPr>
              <a:t>.</a:t>
            </a:r>
            <a:endParaRPr lang="es-ES" b="1" cap="none" spc="0" dirty="0" smtClean="0">
              <a:ln w="0"/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84470" y="1074387"/>
            <a:ext cx="5756704" cy="646331"/>
          </a:xfrm>
          <a:prstGeom prst="rect">
            <a:avLst/>
          </a:prstGeom>
          <a:solidFill>
            <a:srgbClr val="00CC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¿Qué es un plebiscito?</a:t>
            </a:r>
            <a:endParaRPr lang="es-ES" sz="3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96" y="2733312"/>
            <a:ext cx="2196633" cy="23448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831174" y="5652409"/>
            <a:ext cx="959370" cy="972681"/>
            <a:chOff x="8769246" y="4605340"/>
            <a:chExt cx="1214203" cy="1255814"/>
          </a:xfrm>
        </p:grpSpPr>
        <p:sp>
          <p:nvSpPr>
            <p:cNvPr id="8" name="Elipse 7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9" name="Conector recto de flecha 8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711581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4095" y="1222304"/>
            <a:ext cx="10581743" cy="584775"/>
          </a:xfrm>
          <a:prstGeom prst="rect">
            <a:avLst/>
          </a:prstGeom>
          <a:solidFill>
            <a:srgbClr val="00CC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¿Para qué se realizará un plebiscito en Chile?</a:t>
            </a:r>
            <a:endParaRPr lang="es-E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1508402" y="4269732"/>
            <a:ext cx="2752264" cy="1022704"/>
          </a:xfrm>
          <a:prstGeom prst="roundRect">
            <a:avLst/>
          </a:prstGeom>
          <a:solidFill>
            <a:srgbClr val="FF66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Para aprobar o rechazar una nueva ley.</a:t>
            </a:r>
            <a:endParaRPr lang="es-ES" b="1" cap="none" spc="0" dirty="0" smtClean="0">
              <a:ln w="0"/>
              <a:solidFill>
                <a:schemeClr val="bg1"/>
              </a:solidFill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4708802" y="4269732"/>
            <a:ext cx="2752264" cy="1022704"/>
          </a:xfrm>
          <a:prstGeom prst="roundRect">
            <a:avLst/>
          </a:prstGeom>
          <a:solidFill>
            <a:srgbClr val="FF66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Para aprobar o rechazar </a:t>
            </a:r>
          </a:p>
          <a:p>
            <a:pPr algn="just"/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un nuevo presidente. </a:t>
            </a:r>
            <a:endParaRPr lang="es-ES" b="1" cap="none" spc="0" dirty="0" smtClean="0">
              <a:ln w="0"/>
              <a:solidFill>
                <a:schemeClr val="bg1"/>
              </a:solidFill>
            </a:endParaRPr>
          </a:p>
        </p:txBody>
      </p:sp>
      <p:sp>
        <p:nvSpPr>
          <p:cNvPr id="7" name="CORRECTO"/>
          <p:cNvSpPr/>
          <p:nvPr/>
        </p:nvSpPr>
        <p:spPr>
          <a:xfrm>
            <a:off x="7936911" y="4269732"/>
            <a:ext cx="2752264" cy="1022704"/>
          </a:xfrm>
          <a:prstGeom prst="roundRect">
            <a:avLst/>
          </a:prstGeom>
          <a:solidFill>
            <a:srgbClr val="FF66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Para aprobar o rechazar una nueva constitución.</a:t>
            </a:r>
            <a:endParaRPr lang="es-ES" b="1" cap="none" spc="0" dirty="0" smtClean="0">
              <a:ln w="0"/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42" y="3392369"/>
            <a:ext cx="2196633" cy="234480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605249" y="5737173"/>
            <a:ext cx="959370" cy="972681"/>
            <a:chOff x="8769246" y="4605340"/>
            <a:chExt cx="1214203" cy="1255814"/>
          </a:xfrm>
        </p:grpSpPr>
        <p:sp>
          <p:nvSpPr>
            <p:cNvPr id="10" name="Elipse 9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1" name="Conector recto de flecha 10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0965608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Niño africano y niña sonriendo | Vector Grat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23"/>
          <a:stretch/>
        </p:blipFill>
        <p:spPr bwMode="auto">
          <a:xfrm rot="21062244">
            <a:off x="9915134" y="2477587"/>
            <a:ext cx="1373963" cy="196586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onriente personaje de pluma de niño - Descargar PNG/SVG transpa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91" y="48191"/>
            <a:ext cx="1710756" cy="171075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Abuelo abuela dibujos animados familia, abuelo, abuela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59" y="40322"/>
            <a:ext cx="2072913" cy="185425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rsona Feliz Imagen Descargar_PRF Gráficos 400174520_PNG Imagen  Formato_es.lovepik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422">
            <a:off x="459251" y="2982933"/>
            <a:ext cx="1624632" cy="162463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best free Gente vector images. Download from 2 free vectors of Gente at  GetDrawin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4" y="1572371"/>
            <a:ext cx="1911909" cy="19204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rácter de hombre feliz teléfono - Descargar PNG/SVG transparen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721">
            <a:off x="8381083" y="101008"/>
            <a:ext cx="2462819" cy="22330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ombre llevando ilustración - Descargar PNG/SVG transparen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510">
            <a:off x="9920294" y="467071"/>
            <a:ext cx="2497669" cy="21944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wnload Persona Png - Imagenes De Personas Para Una Historieta - Full Size  PNG Image - PNGk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1" y="4605340"/>
            <a:ext cx="2984230" cy="180071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84990">
            <a:off x="739378" y="320294"/>
            <a:ext cx="1339155" cy="13391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954303">
            <a:off x="1968836" y="3822265"/>
            <a:ext cx="1438677" cy="1438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52" name="Picture 32" descr="NEWEN KIMÜN MEW, ZOY KIMAYIÑ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954">
            <a:off x="7433285" y="21498"/>
            <a:ext cx="860058" cy="16880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127997" y="1764045"/>
            <a:ext cx="6298436" cy="2585323"/>
          </a:xfrm>
          <a:prstGeom prst="rect">
            <a:avLst/>
          </a:prstGeom>
          <a:solidFill>
            <a:srgbClr val="FF6600"/>
          </a:solidFill>
          <a:ln w="76200">
            <a:solidFill>
              <a:schemeClr val="bg1">
                <a:alpha val="96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Valores y principios </a:t>
            </a:r>
          </a:p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que vivimos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e</a:t>
            </a:r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n sociedad.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132807" y="5019357"/>
            <a:ext cx="959370" cy="972681"/>
            <a:chOff x="8769246" y="4605340"/>
            <a:chExt cx="1214203" cy="1255814"/>
          </a:xfrm>
        </p:grpSpPr>
        <p:sp>
          <p:nvSpPr>
            <p:cNvPr id="21" name="Elipse 2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Conector recto de flecha 2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083559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4743" y="1138535"/>
            <a:ext cx="11328743" cy="646331"/>
          </a:xfrm>
          <a:prstGeom prst="rect">
            <a:avLst/>
          </a:prstGeom>
          <a:solidFill>
            <a:srgbClr val="00CC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¿Cuándo se realizará el plebiscito en Chile?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5008057" y="3473824"/>
            <a:ext cx="2139064" cy="7664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25 de Diciembre </a:t>
            </a:r>
          </a:p>
          <a:p>
            <a:pPr algn="ctr"/>
            <a:r>
              <a:rPr lang="es-ES" dirty="0"/>
              <a:t>d</a:t>
            </a:r>
            <a:r>
              <a:rPr lang="es-ES" dirty="0" smtClean="0"/>
              <a:t>e 2020</a:t>
            </a:r>
            <a:endParaRPr lang="es-CL" dirty="0"/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8044848" y="3473824"/>
            <a:ext cx="2139064" cy="7664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26 de Noviembre </a:t>
            </a:r>
          </a:p>
          <a:p>
            <a:pPr algn="ctr"/>
            <a:r>
              <a:rPr lang="es-ES" dirty="0"/>
              <a:t>d</a:t>
            </a:r>
            <a:r>
              <a:rPr lang="es-ES" dirty="0" smtClean="0"/>
              <a:t>e 2021</a:t>
            </a:r>
            <a:endParaRPr lang="es-CL" dirty="0"/>
          </a:p>
        </p:txBody>
      </p:sp>
      <p:sp>
        <p:nvSpPr>
          <p:cNvPr id="7" name="CORRECTO"/>
          <p:cNvSpPr/>
          <p:nvPr/>
        </p:nvSpPr>
        <p:spPr>
          <a:xfrm>
            <a:off x="1971266" y="3473824"/>
            <a:ext cx="2139064" cy="7664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25 de Octubre </a:t>
            </a:r>
          </a:p>
          <a:p>
            <a:pPr algn="ctr"/>
            <a:r>
              <a:rPr lang="es-ES" dirty="0"/>
              <a:t>d</a:t>
            </a:r>
            <a:r>
              <a:rPr lang="es-ES" dirty="0" smtClean="0"/>
              <a:t>e 2020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48" y="2783301"/>
            <a:ext cx="1812782" cy="1935061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481851" y="5684970"/>
            <a:ext cx="959370" cy="972681"/>
            <a:chOff x="8769246" y="4605340"/>
            <a:chExt cx="1214203" cy="1255814"/>
          </a:xfrm>
        </p:grpSpPr>
        <p:sp>
          <p:nvSpPr>
            <p:cNvPr id="10" name="Elipse 9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1" name="Conector recto de flecha 10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889281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57462" y="1459227"/>
            <a:ext cx="10338068" cy="523220"/>
          </a:xfrm>
          <a:prstGeom prst="rect">
            <a:avLst/>
          </a:prstGeom>
          <a:solidFill>
            <a:srgbClr val="00CCFF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¿Cuál es la edad mínima para votar en el plebiscito?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5071048" y="4146993"/>
            <a:ext cx="2139064" cy="7664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20 años</a:t>
            </a:r>
          </a:p>
        </p:txBody>
      </p:sp>
      <p:sp>
        <p:nvSpPr>
          <p:cNvPr id="6" name="CORRECTO"/>
          <p:cNvSpPr/>
          <p:nvPr/>
        </p:nvSpPr>
        <p:spPr>
          <a:xfrm>
            <a:off x="8107839" y="4146993"/>
            <a:ext cx="2139064" cy="7664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18 años</a:t>
            </a:r>
          </a:p>
        </p:txBody>
      </p:sp>
      <p:sp>
        <p:nvSpPr>
          <p:cNvPr id="7" name="inCORRECTO">
            <a:hlinkClick r:id="rId4" action="ppaction://hlinksldjump"/>
          </p:cNvPr>
          <p:cNvSpPr/>
          <p:nvPr/>
        </p:nvSpPr>
        <p:spPr>
          <a:xfrm>
            <a:off x="2034257" y="4146993"/>
            <a:ext cx="2139064" cy="7664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15 años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18" y="3280711"/>
            <a:ext cx="2196633" cy="234480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646811" y="5616712"/>
            <a:ext cx="959370" cy="972681"/>
            <a:chOff x="8769246" y="4605340"/>
            <a:chExt cx="1214203" cy="1255814"/>
          </a:xfrm>
        </p:grpSpPr>
        <p:sp>
          <p:nvSpPr>
            <p:cNvPr id="10" name="Elipse 9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1" name="Conector recto de flecha 10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951908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6083" y="1378545"/>
            <a:ext cx="10399446" cy="646331"/>
          </a:xfrm>
          <a:prstGeom prst="rect">
            <a:avLst/>
          </a:prstGeom>
          <a:solidFill>
            <a:srgbClr val="00CC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¿Qué documento se debe llevar el día de la votación</a:t>
            </a:r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?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CORRECTO"/>
          <p:cNvSpPr/>
          <p:nvPr/>
        </p:nvSpPr>
        <p:spPr>
          <a:xfrm>
            <a:off x="5081790" y="3569522"/>
            <a:ext cx="2254453" cy="1153656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Cédula de </a:t>
            </a:r>
            <a:r>
              <a:rPr lang="es-ES" sz="2800" dirty="0" err="1" smtClean="0"/>
              <a:t>indentidad</a:t>
            </a:r>
            <a:endParaRPr lang="es-ES" sz="2800" dirty="0" smtClean="0"/>
          </a:p>
        </p:txBody>
      </p:sp>
      <p:sp>
        <p:nvSpPr>
          <p:cNvPr id="7" name="inCORRECTO">
            <a:hlinkClick r:id="rId4" action="ppaction://hlinksldjump"/>
          </p:cNvPr>
          <p:cNvSpPr/>
          <p:nvPr/>
        </p:nvSpPr>
        <p:spPr>
          <a:xfrm>
            <a:off x="2045000" y="3569522"/>
            <a:ext cx="2319444" cy="1153656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Certificado de nacimiento</a:t>
            </a:r>
          </a:p>
        </p:txBody>
      </p: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8053589" y="3569522"/>
            <a:ext cx="2254453" cy="1153656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Licencia de conducir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1410">
            <a:off x="5388881" y="2973948"/>
            <a:ext cx="2196633" cy="234480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729331" y="5583630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rId6" action="ppaction://hlinksldjump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rId6" action="ppaction://hlinksldjump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245128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194638"/>
      </p:ext>
    </p:extLst>
  </p:cSld>
  <p:clrMapOvr>
    <a:masterClrMapping/>
  </p:clrMapOvr>
  <p:transition advClick="0" advTm="0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30586" y="-157477"/>
            <a:ext cx="7152420" cy="1768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96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¡Vuelve a intentarlo!</a:t>
            </a:r>
            <a:endParaRPr lang="es-ES" sz="9600" b="0" cap="none" spc="0" dirty="0">
              <a:ln w="19050">
                <a:solidFill>
                  <a:schemeClr val="bg1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4" name="cue cue cuee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4018" y="421943"/>
            <a:ext cx="609600" cy="609600"/>
          </a:xfrm>
          <a:prstGeom prst="rect">
            <a:avLst/>
          </a:prstGeom>
        </p:spPr>
      </p:pic>
      <p:sp>
        <p:nvSpPr>
          <p:cNvPr id="5" name="Rectángulo redondeado 4">
            <a:hlinkClick r:id="rId5" action="ppaction://hlinksldjump"/>
          </p:cNvPr>
          <p:cNvSpPr/>
          <p:nvPr/>
        </p:nvSpPr>
        <p:spPr>
          <a:xfrm>
            <a:off x="5212291" y="5219160"/>
            <a:ext cx="1789009" cy="1154344"/>
          </a:xfrm>
          <a:prstGeom prst="roundRect">
            <a:avLst/>
          </a:prstGeom>
          <a:solidFill>
            <a:srgbClr val="FF00FF"/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Bauhaus 93" panose="04030905020B02020C02" pitchFamily="82" charset="0"/>
              </a:rPr>
              <a:t>Volver </a:t>
            </a:r>
          </a:p>
          <a:p>
            <a:pPr algn="ctr"/>
            <a:r>
              <a:rPr lang="es-ES" sz="3200" dirty="0" smtClean="0">
                <a:latin typeface="Bauhaus 93" panose="04030905020B02020C02" pitchFamily="82" charset="0"/>
              </a:rPr>
              <a:t>A jugar</a:t>
            </a:r>
            <a:endParaRPr lang="es-CL" sz="3200" dirty="0">
              <a:latin typeface="Bauhaus 93" panose="04030905020B02020C02" pitchFamily="82" charset="0"/>
            </a:endParaRPr>
          </a:p>
        </p:txBody>
      </p:sp>
      <p:pic>
        <p:nvPicPr>
          <p:cNvPr id="1026" name="Picture 2" descr="Pin de Aurora Anfires en Gifs and Stickers | Gatos kawaii, Dibujos kawaii,  Dibujos de animales tierno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70" y="1610962"/>
            <a:ext cx="2609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0061" y="-862501"/>
            <a:ext cx="7926174" cy="18494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¡Felicidades!</a:t>
            </a:r>
          </a:p>
          <a:p>
            <a:pPr algn="ctr"/>
            <a:r>
              <a:rPr lang="es-ES" sz="5400" dirty="0" smtClean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¡Muy buen trabajo</a:t>
            </a:r>
            <a:r>
              <a:rPr lang="es-ES" sz="5400" dirty="0" smtClean="0">
                <a:ln w="19050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!</a:t>
            </a:r>
          </a:p>
        </p:txBody>
      </p:sp>
      <p:pic>
        <p:nvPicPr>
          <p:cNvPr id="5" name="bites-ta-da-win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6235" y="62235"/>
            <a:ext cx="609600" cy="609600"/>
          </a:xfrm>
          <a:prstGeom prst="rect">
            <a:avLst/>
          </a:prstGeom>
        </p:spPr>
      </p:pic>
      <p:sp>
        <p:nvSpPr>
          <p:cNvPr id="9" name="Rectángulo redondeado 8">
            <a:hlinkClick r:id="rId5" action="ppaction://hlinksldjump"/>
          </p:cNvPr>
          <p:cNvSpPr/>
          <p:nvPr/>
        </p:nvSpPr>
        <p:spPr>
          <a:xfrm>
            <a:off x="5236909" y="5369287"/>
            <a:ext cx="2072478" cy="749508"/>
          </a:xfrm>
          <a:prstGeom prst="roundRect">
            <a:avLst/>
          </a:prstGeom>
          <a:solidFill>
            <a:srgbClr val="FF00FF"/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" sz="4400" dirty="0" smtClean="0">
                <a:latin typeface="Bauhaus 93" panose="04030905020B02020C02" pitchFamily="82" charset="0"/>
              </a:rPr>
              <a:t>Inicio</a:t>
            </a:r>
            <a:endParaRPr lang="es-CL" sz="4400" dirty="0">
              <a:latin typeface="Bauhaus 93" panose="04030905020B02020C02" pitchFamily="82" charset="0"/>
            </a:endParaRPr>
          </a:p>
        </p:txBody>
      </p:sp>
      <p:pic>
        <p:nvPicPr>
          <p:cNvPr id="2050" name="Picture 2" descr="Gojill The Meow Animated V.2 | Cute cat gif, Cute gif, Cute love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73" y="2232211"/>
            <a:ext cx="2647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allAtOnce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25326" y="162411"/>
            <a:ext cx="9935307" cy="584775"/>
          </a:xfrm>
          <a:prstGeom prst="rect">
            <a:avLst/>
          </a:prstGeom>
          <a:solidFill>
            <a:srgbClr val="FF00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¿Qué valor representa la siguiente imagen?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30" y="1133973"/>
            <a:ext cx="3413698" cy="2416438"/>
          </a:xfrm>
          <a:prstGeom prst="rect">
            <a:avLst/>
          </a:prstGeom>
        </p:spPr>
      </p:pic>
      <p:sp>
        <p:nvSpPr>
          <p:cNvPr id="7" name="Rectángulo redondeado 6">
            <a:hlinkClick r:id="rId5" action="ppaction://hlinksldjump"/>
          </p:cNvPr>
          <p:cNvSpPr/>
          <p:nvPr/>
        </p:nvSpPr>
        <p:spPr>
          <a:xfrm>
            <a:off x="1670801" y="4213615"/>
            <a:ext cx="2133600" cy="10113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Formación ciudadana</a:t>
            </a:r>
            <a:endParaRPr lang="es-CL" sz="2800" dirty="0"/>
          </a:p>
        </p:txBody>
      </p:sp>
      <p:sp>
        <p:nvSpPr>
          <p:cNvPr id="8" name="Rectángulo redondeado 7">
            <a:hlinkClick r:id="rId5" action="ppaction://hlinksldjump"/>
          </p:cNvPr>
          <p:cNvSpPr/>
          <p:nvPr/>
        </p:nvSpPr>
        <p:spPr>
          <a:xfrm>
            <a:off x="5137467" y="4213615"/>
            <a:ext cx="2133600" cy="10113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Bien</a:t>
            </a:r>
          </a:p>
          <a:p>
            <a:pPr algn="ctr"/>
            <a:r>
              <a:rPr lang="es-ES" sz="2800" dirty="0" smtClean="0"/>
              <a:t>común</a:t>
            </a:r>
            <a:endParaRPr lang="es-CL" sz="2800" dirty="0"/>
          </a:p>
        </p:txBody>
      </p:sp>
      <p:sp>
        <p:nvSpPr>
          <p:cNvPr id="9" name="CORRECTO"/>
          <p:cNvSpPr/>
          <p:nvPr/>
        </p:nvSpPr>
        <p:spPr>
          <a:xfrm>
            <a:off x="8445673" y="4213615"/>
            <a:ext cx="2133600" cy="101138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diversidad</a:t>
            </a:r>
            <a:endParaRPr lang="es-CL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09" y="3357866"/>
            <a:ext cx="2196633" cy="2344804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5738028" y="5702670"/>
            <a:ext cx="959370" cy="972681"/>
            <a:chOff x="8769246" y="4605340"/>
            <a:chExt cx="1214203" cy="1255814"/>
          </a:xfrm>
        </p:grpSpPr>
        <p:sp>
          <p:nvSpPr>
            <p:cNvPr id="15" name="Elipse 14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6" name="Conector recto de flecha 15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6520833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71235" y="262327"/>
            <a:ext cx="8786038" cy="646331"/>
          </a:xfrm>
          <a:prstGeom prst="rect">
            <a:avLst/>
          </a:prstGeom>
          <a:solidFill>
            <a:srgbClr val="FF00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En la siguiente imagen se observa… 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748" y="1278914"/>
            <a:ext cx="3407014" cy="25193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ángulo redondeado 6">
            <a:hlinkClick r:id="rId5" action="ppaction://hlinksldjump"/>
          </p:cNvPr>
          <p:cNvSpPr/>
          <p:nvPr/>
        </p:nvSpPr>
        <p:spPr>
          <a:xfrm>
            <a:off x="2292560" y="4419068"/>
            <a:ext cx="2133600" cy="83873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Familia</a:t>
            </a:r>
            <a:endParaRPr lang="es-CL" sz="2800" dirty="0"/>
          </a:p>
        </p:txBody>
      </p:sp>
      <p:sp>
        <p:nvSpPr>
          <p:cNvPr id="9" name="CORRECTO"/>
          <p:cNvSpPr/>
          <p:nvPr/>
        </p:nvSpPr>
        <p:spPr>
          <a:xfrm>
            <a:off x="5194461" y="4419068"/>
            <a:ext cx="2133600" cy="83873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Comunidad</a:t>
            </a:r>
            <a:endParaRPr lang="es-CL" sz="2800" dirty="0"/>
          </a:p>
        </p:txBody>
      </p:sp>
      <p:sp>
        <p:nvSpPr>
          <p:cNvPr id="10" name="Rectángulo redondeado 9">
            <a:hlinkClick r:id="rId5" action="ppaction://hlinksldjump"/>
          </p:cNvPr>
          <p:cNvSpPr/>
          <p:nvPr/>
        </p:nvSpPr>
        <p:spPr>
          <a:xfrm>
            <a:off x="8096362" y="4419068"/>
            <a:ext cx="2133600" cy="838732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Migrantes</a:t>
            </a:r>
            <a:endParaRPr lang="es-CL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08" y="3798277"/>
            <a:ext cx="1714153" cy="1829779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684569" y="5762506"/>
            <a:ext cx="959370" cy="972681"/>
            <a:chOff x="8769246" y="4605340"/>
            <a:chExt cx="1214203" cy="1255814"/>
          </a:xfrm>
        </p:grpSpPr>
        <p:sp>
          <p:nvSpPr>
            <p:cNvPr id="12" name="Elipse 11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3" name="Conector recto de flecha 12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81127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7242" y="465811"/>
            <a:ext cx="9379924" cy="523220"/>
          </a:xfrm>
          <a:prstGeom prst="rect">
            <a:avLst/>
          </a:prstGeom>
          <a:solidFill>
            <a:srgbClr val="FF00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¿Qué imagen representa participación ciudadana?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3074" name="Picture 2" descr="Vectores de stock de Gato rápido, ilustraciones de Gato rápido sin  royalties | Depositphotos®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44" y="2440070"/>
            <a:ext cx="2371725" cy="19335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949" y="2303552"/>
            <a:ext cx="2105025" cy="2171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RRECT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233" y="2321009"/>
            <a:ext cx="1876425" cy="2171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62" y="1570436"/>
            <a:ext cx="2919411" cy="311633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968776" y="5318267"/>
            <a:ext cx="959370" cy="972681"/>
            <a:chOff x="8769246" y="4605340"/>
            <a:chExt cx="1214203" cy="1255814"/>
          </a:xfrm>
        </p:grpSpPr>
        <p:sp>
          <p:nvSpPr>
            <p:cNvPr id="9" name="Elipse 8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1" name="Conector recto de flecha 10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134316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32661" y="417566"/>
            <a:ext cx="9302547" cy="646331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¿Cuál imagen representa una familia?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Imagen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53" y="2670664"/>
            <a:ext cx="2762250" cy="1657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n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892" y="2661871"/>
            <a:ext cx="2762250" cy="1657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CORRECTO"/>
          <p:cNvPicPr>
            <a:picLocks noChangeAspect="1"/>
          </p:cNvPicPr>
          <p:nvPr/>
        </p:nvPicPr>
        <p:blipFill rotWithShape="1">
          <a:blip r:embed="rId7"/>
          <a:srcRect l="-1227" t="-307" r="2194" b="8187"/>
          <a:stretch/>
        </p:blipFill>
        <p:spPr>
          <a:xfrm>
            <a:off x="8707131" y="2444262"/>
            <a:ext cx="2249616" cy="20925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00" y="1703001"/>
            <a:ext cx="2919411" cy="311633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704249" y="5322625"/>
            <a:ext cx="959370" cy="972681"/>
            <a:chOff x="8769246" y="4605340"/>
            <a:chExt cx="1214203" cy="1255814"/>
          </a:xfrm>
        </p:grpSpPr>
        <p:sp>
          <p:nvSpPr>
            <p:cNvPr id="9" name="Elipse 8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4297025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89331" y="260236"/>
            <a:ext cx="9910364" cy="646331"/>
          </a:xfrm>
          <a:prstGeom prst="rect">
            <a:avLst/>
          </a:prstGeom>
          <a:solidFill>
            <a:srgbClr val="FF00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</a:t>
            </a:r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Qué principio se refleja en la siguiente imagen?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1149738"/>
            <a:ext cx="3061553" cy="26927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CORRECTO"/>
          <p:cNvSpPr/>
          <p:nvPr/>
        </p:nvSpPr>
        <p:spPr>
          <a:xfrm>
            <a:off x="1645989" y="4543220"/>
            <a:ext cx="2356339" cy="82647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Identidad</a:t>
            </a:r>
            <a:endParaRPr lang="es-CL" sz="2800" dirty="0"/>
          </a:p>
        </p:txBody>
      </p:sp>
      <p:sp>
        <p:nvSpPr>
          <p:cNvPr id="7" name="Rectángulo redondeado 6">
            <a:hlinkClick r:id="rId5" action="ppaction://hlinksldjump"/>
          </p:cNvPr>
          <p:cNvSpPr/>
          <p:nvPr/>
        </p:nvSpPr>
        <p:spPr>
          <a:xfrm>
            <a:off x="4967651" y="4528484"/>
            <a:ext cx="2356339" cy="82647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Solidaridad</a:t>
            </a:r>
            <a:endParaRPr lang="es-CL" sz="2800" dirty="0"/>
          </a:p>
        </p:txBody>
      </p:sp>
      <p:sp>
        <p:nvSpPr>
          <p:cNvPr id="8" name="Rectángulo redondeado 7">
            <a:hlinkClick r:id="rId5" action="ppaction://hlinksldjump"/>
          </p:cNvPr>
          <p:cNvSpPr/>
          <p:nvPr/>
        </p:nvSpPr>
        <p:spPr>
          <a:xfrm>
            <a:off x="8289313" y="4528483"/>
            <a:ext cx="2356339" cy="826477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Comunidad</a:t>
            </a:r>
            <a:endParaRPr lang="es-CL" sz="2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0" y="3842533"/>
            <a:ext cx="1745182" cy="186290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666135" y="5705434"/>
            <a:ext cx="959370" cy="972681"/>
            <a:chOff x="8769246" y="4605340"/>
            <a:chExt cx="1214203" cy="1255814"/>
          </a:xfrm>
        </p:grpSpPr>
        <p:sp>
          <p:nvSpPr>
            <p:cNvPr id="11" name="Elipse 10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720446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38739" y="754839"/>
            <a:ext cx="9386456" cy="523220"/>
          </a:xfrm>
          <a:prstGeom prst="rect">
            <a:avLst/>
          </a:prstGeom>
          <a:solidFill>
            <a:srgbClr val="FF00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Indica la imagen que sea un ejemplo de empatía.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7172" name="Picture 4" descr="imagenes para dibujar de conductora - Buscar con Google | Figuras  geometricas para niños, Imágenes para dibujar, Figuras geometricas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4209" r="8957" b="18778"/>
          <a:stretch/>
        </p:blipFill>
        <p:spPr bwMode="auto">
          <a:xfrm>
            <a:off x="1731818" y="2770910"/>
            <a:ext cx="2535382" cy="17872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749" y="2840615"/>
            <a:ext cx="2452688" cy="16478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CORRECT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1" y="2672196"/>
            <a:ext cx="2189020" cy="1885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85" y="1982266"/>
            <a:ext cx="2663606" cy="284327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652282" y="5587819"/>
            <a:ext cx="959370" cy="972681"/>
            <a:chOff x="8769246" y="4605340"/>
            <a:chExt cx="1214203" cy="1255814"/>
          </a:xfrm>
        </p:grpSpPr>
        <p:sp>
          <p:nvSpPr>
            <p:cNvPr id="10" name="Elipse 9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de flecha 11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144016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06093" y="389157"/>
            <a:ext cx="10826262" cy="646331"/>
          </a:xfrm>
          <a:prstGeom prst="rect">
            <a:avLst/>
          </a:prstGeom>
          <a:solidFill>
            <a:srgbClr val="FF00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¿Cuál imagen es un ejemplo de solidaridad?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8194" name="CORRECTO" descr="Niño de dibujos animados ayuda a abuela cruzando la calle |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2112342"/>
            <a:ext cx="2754923" cy="23893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lustración de un niño Niño Niño recogiendo su juguete a almacenar en el  contenedor. Organizar las tareas domésticas Fotografía de stock - Alamy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/>
        </p:blipFill>
        <p:spPr bwMode="auto">
          <a:xfrm>
            <a:off x="4768872" y="2112340"/>
            <a:ext cx="2700705" cy="23893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 que no quiero para mis clases de Educación Física - MOV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50" y="2112340"/>
            <a:ext cx="2724150" cy="23893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345033"/>
            <a:ext cx="3075442" cy="328289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639539" y="5457537"/>
            <a:ext cx="959370" cy="972681"/>
            <a:chOff x="8769246" y="4605340"/>
            <a:chExt cx="1214203" cy="1255814"/>
          </a:xfrm>
        </p:grpSpPr>
        <p:sp>
          <p:nvSpPr>
            <p:cNvPr id="8" name="Elipse 7">
              <a:hlinkClick r:id="" action="ppaction://hlinkshowjump?jump=nextslide"/>
            </p:cNvPr>
            <p:cNvSpPr/>
            <p:nvPr/>
          </p:nvSpPr>
          <p:spPr>
            <a:xfrm>
              <a:off x="8769246" y="4605340"/>
              <a:ext cx="1214203" cy="1255814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9" name="Conector recto de flecha 8">
              <a:hlinkClick r:id="" action="ppaction://hlinkshowjump?jump=nextslide"/>
            </p:cNvPr>
            <p:cNvCxnSpPr/>
            <p:nvPr/>
          </p:nvCxnSpPr>
          <p:spPr>
            <a:xfrm>
              <a:off x="8995069" y="5233248"/>
              <a:ext cx="813266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0378089"/>
      </p:ext>
    </p:extLst>
  </p:cSld>
  <p:clrMapOvr>
    <a:masterClrMapping/>
  </p:clrMapOvr>
  <p:transition advClick="0">
    <p:push/>
    <p:sndAc>
      <p:stSnd>
        <p:snd r:embed="rId2" name="Golf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ido 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406</Words>
  <Application>Microsoft Office PowerPoint</Application>
  <PresentationFormat>Panorámica</PresentationFormat>
  <Paragraphs>89</Paragraphs>
  <Slides>25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Bauhaus 93</vt:lpstr>
      <vt:lpstr>Bell MT</vt:lpstr>
      <vt:lpstr>Calibri</vt:lpstr>
      <vt:lpstr>Calibri Light</vt:lpstr>
      <vt:lpstr>Consolas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Valeska Zamora</dc:creator>
  <cp:lastModifiedBy>Valeska Zamora</cp:lastModifiedBy>
  <cp:revision>55</cp:revision>
  <dcterms:created xsi:type="dcterms:W3CDTF">2020-10-16T14:43:56Z</dcterms:created>
  <dcterms:modified xsi:type="dcterms:W3CDTF">2020-10-17T21:17:54Z</dcterms:modified>
</cp:coreProperties>
</file>