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5" r:id="rId6"/>
    <p:sldId id="259" r:id="rId7"/>
    <p:sldId id="267" r:id="rId8"/>
    <p:sldId id="269" r:id="rId9"/>
    <p:sldId id="260" r:id="rId10"/>
    <p:sldId id="271" r:id="rId11"/>
    <p:sldId id="262" r:id="rId12"/>
    <p:sldId id="270" r:id="rId13"/>
    <p:sldId id="272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 Cornejo Torrealba" initials="JCT" lastIdx="1" clrIdx="0">
    <p:extLst>
      <p:ext uri="{19B8F6BF-5375-455C-9EA6-DF929625EA0E}">
        <p15:presenceInfo xmlns:p15="http://schemas.microsoft.com/office/powerpoint/2012/main" userId="S::juan.cornejo.t@mail.pucv.cl::13f443c4-f291-4db4-a275-8dc46fd5d6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92645-15F1-4257-BBA1-A5E745CC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41A921-9A61-44D3-A65F-3D5D88300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D0E035-2CF3-4C2E-A4FA-C1F2A880A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0439-56CE-4303-BC96-553EFE28C0BD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E87-4010-441C-A474-2CF2F8E1E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BAA2C4-1A71-4904-B638-6156A3C3E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C3FD-5104-4D78-AD1A-41BC252319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872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FB350-9A84-4502-AB2F-55F4FB9B6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BB83AF-79BC-4E43-82B7-A55CB2BCA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BC1012-B522-44C6-9A57-DAFD16BD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0439-56CE-4303-BC96-553EFE28C0BD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168F57-6BB8-496F-B73D-6AEA1A98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49EA61-DE5D-4104-B5D0-6E1C9C5E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C3FD-5104-4D78-AD1A-41BC252319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58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467DAE-F4C4-4AA1-81CE-A744C6B89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21A73F-045D-486F-9E2B-D2747685B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F394EB-2E50-45BB-ADA6-4CFA07CCF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0439-56CE-4303-BC96-553EFE28C0BD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7E35CE-99E5-4D35-AE88-7A5315A74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E2D29-D7AF-4A85-8279-C7E60585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C3FD-5104-4D78-AD1A-41BC252319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761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6D581-E25A-48FB-9872-0AA7B99E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5C1522-3DB3-4184-BB1A-F12C6282D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A18ADD-5DDD-4176-9D92-EC12010CD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0439-56CE-4303-BC96-553EFE28C0BD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0AD40-679C-4B49-ADC9-71613A08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7017-143B-4D80-B1B8-D5C57212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C3FD-5104-4D78-AD1A-41BC252319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813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58E70-026E-42E1-B99E-B5A93FBAA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F55E9A-28FF-4F66-A21F-FD4892184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04DA3D-C5FA-4D1A-BEFF-29759211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0439-56CE-4303-BC96-553EFE28C0BD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7503BA-14D3-4FB4-835F-8777D409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9AC2E4-3B51-4281-9360-16FFB358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C3FD-5104-4D78-AD1A-41BC252319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14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54E0D-59D0-4EDD-86A8-3ABB0C513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3D9AE3-CE04-4C69-B060-4477C150A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52374A-366F-4A30-AEDB-498F6820C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433967-7F01-432E-8222-A1099D62E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0439-56CE-4303-BC96-553EFE28C0BD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DAB915-FFA2-4487-88AE-08B33094B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6E43AF-B221-4E49-B3F3-C70E787D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C3FD-5104-4D78-AD1A-41BC252319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27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93617-0B48-44FD-9BA6-E80DFC680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B4145E-0DF8-4FF1-BAF5-ACE34061F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7AF076-EA42-4764-AD8B-7246F0957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E039846-6360-40FF-B712-90FE3C8BC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43B35E-3655-4625-AD98-AAE24218B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FDB18E0-2784-4385-89F2-B0C884E7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0439-56CE-4303-BC96-553EFE28C0BD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6BB851-08D8-4163-8429-503A67A8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2A7B319-2124-4092-BAF3-5A4D85FC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C3FD-5104-4D78-AD1A-41BC252319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235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C9390-3F78-4B26-8F1A-27C23398E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972B86-F956-4F6E-8D7F-95551EB9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0439-56CE-4303-BC96-553EFE28C0BD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483D36-64BF-4F5E-B44E-ED002CFB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3E0C78-5D4D-4B1B-A06C-4BEADF62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C3FD-5104-4D78-AD1A-41BC252319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234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1943B5-D28C-41B4-919D-727366F63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0439-56CE-4303-BC96-553EFE28C0BD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DE84D9-146A-4467-99DD-C2ECD0F6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585C83-9544-42C7-8EF3-5939D6BED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C3FD-5104-4D78-AD1A-41BC252319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239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B0278-C1FD-4CC4-8508-4A1BABE9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2883E3-9767-44E5-8C36-6C2D3209F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46A683-3DE1-45CA-8349-31D85684E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A68F4F-DBFE-4B78-BADB-37873AB5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0439-56CE-4303-BC96-553EFE28C0BD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8BE969-745F-4B8D-8C82-9C6BB6195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C507E4-2CC3-4D3C-8B92-1F4549AD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C3FD-5104-4D78-AD1A-41BC252319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318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EA9D4-6CDE-49DB-8A0F-30CD68573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2F465F-2251-428E-884A-2040F254D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E58775-BC4B-4F2F-A740-6C2DF473D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4C0285-A631-45C8-9C44-361AB37B5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0439-56CE-4303-BC96-553EFE28C0BD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E45672-2BD1-4BB8-BBBA-BCF6C3EC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C394C4-A7FB-46BC-B1B2-D518376A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C3FD-5104-4D78-AD1A-41BC252319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039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C57F64-B1F4-447A-9658-6CC5CD06F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B74D59-4904-4813-9428-069A1807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13A2ED-88E1-4FF7-9A82-1CD048AAD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F0439-56CE-4303-BC96-553EFE28C0BD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4F52ED-B5B8-4BDA-A8B9-99FB95F90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9AF1F2-5085-4718-84C2-3F22FA0F9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6C3FD-5104-4D78-AD1A-41BC252319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521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seocarabineros.cl/sitio/recorrido-virtual/" TargetMode="External"/><Relationship Id="rId3" Type="http://schemas.openxmlformats.org/officeDocument/2006/relationships/hyperlink" Target="https://www.museoartecontemporaneo.es/?gclid=EAIaIQobChMI-YnupPvX6QIVSgiRCh3zxQCWEAAYASAAEgKPuvD_BwE" TargetMode="External"/><Relationship Id="rId7" Type="http://schemas.openxmlformats.org/officeDocument/2006/relationships/hyperlink" Target="https://www.ccplm.cl/sitio/visitas-virtual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hn.gob.cl/tour/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www.museocolchagua.cl/salas/" TargetMode="External"/><Relationship Id="rId10" Type="http://schemas.openxmlformats.org/officeDocument/2006/relationships/hyperlink" Target="https://www.museobancocentral.cl/tour_virtual.html" TargetMode="External"/><Relationship Id="rId4" Type="http://schemas.openxmlformats.org/officeDocument/2006/relationships/hyperlink" Target="https://www.museoesmeralda.cl/tour3d/" TargetMode="External"/><Relationship Id="rId9" Type="http://schemas.openxmlformats.org/officeDocument/2006/relationships/hyperlink" Target="https://www.mim.c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jJOjnKQGFg?feature=oembed" TargetMode="External"/><Relationship Id="rId6" Type="http://schemas.openxmlformats.org/officeDocument/2006/relationships/image" Target="../media/image20.jpeg"/><Relationship Id="rId5" Type="http://schemas.openxmlformats.org/officeDocument/2006/relationships/hyperlink" Target="https://www.youtube.com/watch?v=-jJOjnKQGFg&amp;feature=youtu.be" TargetMode="Externa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n.c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patrimoniocultural.c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mcyJlG3rME?feature=oembed" TargetMode="External"/><Relationship Id="rId6" Type="http://schemas.openxmlformats.org/officeDocument/2006/relationships/image" Target="../media/image8.jpeg"/><Relationship Id="rId5" Type="http://schemas.openxmlformats.org/officeDocument/2006/relationships/hyperlink" Target="https://www.youtube.com/watch?v=WmcyJlG3rME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502B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2B766E11-30C6-46FD-82BA-FEFA02354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98" y="4430277"/>
            <a:ext cx="10566204" cy="928466"/>
          </a:xfrm>
        </p:spPr>
        <p:txBody>
          <a:bodyPr>
            <a:normAutofit fontScale="90000"/>
          </a:bodyPr>
          <a:lstStyle/>
          <a:p>
            <a:r>
              <a:rPr lang="es-CL" b="1" u="sng" dirty="0">
                <a:solidFill>
                  <a:srgbClr val="502B4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Día del Patrimonio Cultural 2020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7F9622-45C0-4D49-BC0C-B2015070AE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3002" r="1" b="19823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pic>
        <p:nvPicPr>
          <p:cNvPr id="7" name="image1.png">
            <a:extLst>
              <a:ext uri="{FF2B5EF4-FFF2-40B4-BE49-F238E27FC236}">
                <a16:creationId xmlns:a16="http://schemas.microsoft.com/office/drawing/2014/main" id="{009EF8A8-0AE3-4B91-9CFA-70A9C4AA09C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808" y="282670"/>
            <a:ext cx="1141012" cy="13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07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737B5F-7340-401B-9E82-DB17CA7CD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750" y="-37626"/>
            <a:ext cx="1140051" cy="13412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6014757-BD0D-4CE0-AD25-FBC6C3FA07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8482" b="530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4A45AF-5E04-46A3-82F4-BD7A9DF2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042" y="-373537"/>
            <a:ext cx="12982720" cy="1303610"/>
          </a:xfrm>
        </p:spPr>
        <p:txBody>
          <a:bodyPr>
            <a:normAutofit/>
          </a:bodyPr>
          <a:lstStyle/>
          <a:p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</a:rPr>
              <a:t>¿Cuáles son los patrimonios de Viña del Mar?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462200-B8C3-483A-9D69-0D5FAB014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7312"/>
            <a:ext cx="11767929" cy="4336637"/>
          </a:xfrm>
        </p:spPr>
        <p:txBody>
          <a:bodyPr>
            <a:normAutofit/>
          </a:bodyPr>
          <a:lstStyle/>
          <a:p>
            <a:endParaRPr lang="es-CL"/>
          </a:p>
          <a:p>
            <a:pPr>
              <a:lnSpc>
                <a:spcPct val="120000"/>
              </a:lnSpc>
            </a:pPr>
            <a:endParaRPr lang="es-CL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CL" dirty="0"/>
          </a:p>
        </p:txBody>
      </p:sp>
      <p:pic>
        <p:nvPicPr>
          <p:cNvPr id="4098" name="Picture 2" descr="Castillo Brunet">
            <a:extLst>
              <a:ext uri="{FF2B5EF4-FFF2-40B4-BE49-F238E27FC236}">
                <a16:creationId xmlns:a16="http://schemas.microsoft.com/office/drawing/2014/main" id="{E1F1A752-6371-4C4D-AFBD-889DA29C9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48" y="824052"/>
            <a:ext cx="9367134" cy="49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l Cementerio de Santa Inés">
            <a:extLst>
              <a:ext uri="{FF2B5EF4-FFF2-40B4-BE49-F238E27FC236}">
                <a16:creationId xmlns:a16="http://schemas.microsoft.com/office/drawing/2014/main" id="{4B304923-BE42-4C5D-892A-F2E07F84F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14" y="824051"/>
            <a:ext cx="9363802" cy="537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alacio Presidencial">
            <a:extLst>
              <a:ext uri="{FF2B5EF4-FFF2-40B4-BE49-F238E27FC236}">
                <a16:creationId xmlns:a16="http://schemas.microsoft.com/office/drawing/2014/main" id="{CAF06899-5268-47C5-9D1C-F9ABEDD78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78" y="824051"/>
            <a:ext cx="9519630" cy="537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alacio Rioja">
            <a:extLst>
              <a:ext uri="{FF2B5EF4-FFF2-40B4-BE49-F238E27FC236}">
                <a16:creationId xmlns:a16="http://schemas.microsoft.com/office/drawing/2014/main" id="{48B09BA2-B0E9-4CDD-BDF3-0ED1EB462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3" y="873261"/>
            <a:ext cx="10692049" cy="532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alacio Vergara">
            <a:extLst>
              <a:ext uri="{FF2B5EF4-FFF2-40B4-BE49-F238E27FC236}">
                <a16:creationId xmlns:a16="http://schemas.microsoft.com/office/drawing/2014/main" id="{2AB570CF-242F-455D-A78D-FD560C514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9" y="784080"/>
            <a:ext cx="11426501" cy="550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eloj de Flores">
            <a:extLst>
              <a:ext uri="{FF2B5EF4-FFF2-40B4-BE49-F238E27FC236}">
                <a16:creationId xmlns:a16="http://schemas.microsoft.com/office/drawing/2014/main" id="{38DDD21B-938B-4337-AE0F-238A9CFE3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8" y="930073"/>
            <a:ext cx="11376175" cy="526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6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2AE1FC-8BC1-4DA8-A902-172CB1A1ED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482" b="53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6E63D89-6C65-4BD5-855F-7C9DF1BF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212" y="319968"/>
            <a:ext cx="7765773" cy="1325563"/>
          </a:xfrm>
        </p:spPr>
        <p:txBody>
          <a:bodyPr/>
          <a:lstStyle/>
          <a:p>
            <a:pPr algn="just"/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</a:rPr>
              <a:t>Algunos Museos virtuales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7D34BE-6E00-4414-9CA5-6D8444DB2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7" y="1366780"/>
            <a:ext cx="10515600" cy="5227323"/>
          </a:xfrm>
        </p:spPr>
        <p:txBody>
          <a:bodyPr>
            <a:normAutofit/>
          </a:bodyPr>
          <a:lstStyle/>
          <a:p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https://www.museoartecontemporaneo.es/?gclid=EAIaIQobChMI-YnupPvX6QIVSgiRCh3zxQCWEAAYASAAEgKPuvD_BwE</a:t>
            </a:r>
            <a:endParaRPr lang="es-CL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https://www.museoesmeralda.cl/tour3d/</a:t>
            </a:r>
            <a:endParaRPr lang="es-CL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https://www.museocolchagua.cl/salas/</a:t>
            </a:r>
            <a:endParaRPr lang="es-CL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http://www.mhn.gob.cl/tour/</a:t>
            </a:r>
            <a:endParaRPr lang="es-CL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https://www.ccplm.cl/sitio/visitas-virtuales/</a:t>
            </a:r>
            <a:endParaRPr lang="es-CL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http://www.museocarabineros.cl/sitio/recorrido-virtual/</a:t>
            </a:r>
            <a:endParaRPr lang="es-CL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https://www.mim.cl/</a:t>
            </a:r>
            <a:endParaRPr lang="es-CL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https://www.museobancocentral.cl/tour_virtual.html</a:t>
            </a:r>
            <a:endParaRPr lang="es-CL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CL" dirty="0"/>
          </a:p>
        </p:txBody>
      </p:sp>
      <p:pic>
        <p:nvPicPr>
          <p:cNvPr id="6" name="image1.png">
            <a:extLst>
              <a:ext uri="{FF2B5EF4-FFF2-40B4-BE49-F238E27FC236}">
                <a16:creationId xmlns:a16="http://schemas.microsoft.com/office/drawing/2014/main" id="{FBA6EA22-88DF-464C-9AE2-E58EFBD29E82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241" y="169076"/>
            <a:ext cx="1141012" cy="13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6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04BE4A9-1343-493F-85FB-8880FD02B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44" y="0"/>
            <a:ext cx="1140051" cy="13412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1FA52BE-EDD5-42EE-AFCA-39B07D2BB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8482" b="53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703380B-66E7-43C2-8969-220B5948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5" y="177044"/>
            <a:ext cx="11463130" cy="1343823"/>
          </a:xfrm>
        </p:spPr>
        <p:txBody>
          <a:bodyPr>
            <a:normAutofit fontScale="90000"/>
          </a:bodyPr>
          <a:lstStyle/>
          <a:p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</a:rPr>
              <a:t>Entrevista virtual a Historiador sobre Patrimonio… </a:t>
            </a:r>
            <a:br>
              <a:rPr lang="es-CL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</a:rPr>
              <a:t>        </a:t>
            </a:r>
            <a:r>
              <a:rPr lang="es-CL" sz="36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(* Si no logras ver, debes copiar link)</a:t>
            </a:r>
            <a:endParaRPr lang="es-CL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D9CE52-7102-4552-8FEB-9A28EA3A8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13" y="1508144"/>
            <a:ext cx="10515600" cy="4351338"/>
          </a:xfrm>
        </p:spPr>
        <p:txBody>
          <a:bodyPr/>
          <a:lstStyle/>
          <a:p>
            <a:r>
              <a:rPr lang="es-CL" dirty="0">
                <a:highlight>
                  <a:srgbClr val="FFFF00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https://www.youtube.com/watch?v=-jJOjnKQGFg&amp;feature=youtu.be</a:t>
            </a:r>
            <a:endParaRPr lang="es-CL" dirty="0">
              <a:highlight>
                <a:srgbClr val="FFFF00"/>
              </a:highlight>
            </a:endParaRPr>
          </a:p>
        </p:txBody>
      </p:sp>
      <p:pic>
        <p:nvPicPr>
          <p:cNvPr id="8" name="Elementos multimedia en línea 7" title="Concepto Patrimonio Cultural">
            <a:hlinkClick r:id="" action="ppaction://media"/>
            <a:extLst>
              <a:ext uri="{FF2B5EF4-FFF2-40B4-BE49-F238E27FC236}">
                <a16:creationId xmlns:a16="http://schemas.microsoft.com/office/drawing/2014/main" id="{BEF3BDA3-E4ED-4F60-80C6-54216FAFA0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491915" y="2001078"/>
            <a:ext cx="8037095" cy="445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8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2AE1FC-8BC1-4DA8-A902-172CB1A1ED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482" b="53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6E63D89-6C65-4BD5-855F-7C9DF1BF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644" y="672339"/>
            <a:ext cx="5019259" cy="1325563"/>
          </a:xfrm>
        </p:spPr>
        <p:txBody>
          <a:bodyPr/>
          <a:lstStyle/>
          <a:p>
            <a:pPr algn="just"/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</a:rPr>
              <a:t>Más información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7D34BE-6E00-4414-9CA5-6D8444DB2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7060"/>
            <a:ext cx="10515600" cy="4734201"/>
          </a:xfrm>
        </p:spPr>
        <p:txBody>
          <a:bodyPr>
            <a:normAutofit fontScale="92500" lnSpcReduction="20000"/>
          </a:bodyPr>
          <a:lstStyle/>
          <a:p>
            <a:r>
              <a:rPr lang="es-CL" b="1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Sitios web:</a:t>
            </a:r>
          </a:p>
          <a:p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www.cmn.cl</a:t>
            </a:r>
            <a:endParaRPr lang="es-CL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www.patrimoniocultural.cl</a:t>
            </a:r>
            <a:endParaRPr lang="es-CL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CL" b="1" dirty="0">
                <a:highlight>
                  <a:srgbClr val="FF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Videos:</a:t>
            </a:r>
          </a:p>
          <a:p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</a:rPr>
              <a:t>Gestión Profesor Juan Cornejo, entrevistado: Doctor en Historia Abel </a:t>
            </a:r>
            <a:r>
              <a:rPr lang="es-CL" b="1" dirty="0" err="1">
                <a:latin typeface="Aharoni" panose="02010803020104030203" pitchFamily="2" charset="-79"/>
                <a:cs typeface="Aharoni" panose="02010803020104030203" pitchFamily="2" charset="-79"/>
              </a:rPr>
              <a:t>Cortéz</a:t>
            </a:r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</a:rPr>
              <a:t>Archivo Personal </a:t>
            </a:r>
            <a:r>
              <a:rPr lang="es-CL" b="1" dirty="0" err="1">
                <a:latin typeface="Aharoni" panose="02010803020104030203" pitchFamily="2" charset="-79"/>
                <a:cs typeface="Aharoni" panose="02010803020104030203" pitchFamily="2" charset="-79"/>
              </a:rPr>
              <a:t>Prof</a:t>
            </a:r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</a:rPr>
              <a:t> Juan Cornejo T.</a:t>
            </a:r>
          </a:p>
          <a:p>
            <a:r>
              <a:rPr lang="es-CL" b="1" dirty="0">
                <a:highlight>
                  <a:srgbClr val="00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Fotografías:</a:t>
            </a:r>
          </a:p>
          <a:p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</a:rPr>
              <a:t>Archivo Personal de Profesor Juan Cornejo T.</a:t>
            </a:r>
          </a:p>
          <a:p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</a:rPr>
              <a:t>Conaf.cl</a:t>
            </a:r>
          </a:p>
          <a:p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</a:rPr>
              <a:t>Patrimoniovina.cl</a:t>
            </a:r>
          </a:p>
          <a:p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</a:rPr>
              <a:t>www.aspat.cl</a:t>
            </a:r>
          </a:p>
          <a:p>
            <a:endParaRPr lang="es-CL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s-CL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CL" dirty="0"/>
          </a:p>
        </p:txBody>
      </p:sp>
      <p:pic>
        <p:nvPicPr>
          <p:cNvPr id="6" name="image1.png">
            <a:extLst>
              <a:ext uri="{FF2B5EF4-FFF2-40B4-BE49-F238E27FC236}">
                <a16:creationId xmlns:a16="http://schemas.microsoft.com/office/drawing/2014/main" id="{FBA6EA22-88DF-464C-9AE2-E58EFBD29E8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241" y="169076"/>
            <a:ext cx="1141012" cy="13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9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F19A04-E43B-4E0A-82E6-BEBB14F64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482" b="53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7D3794-3684-42A2-BA79-43808B035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278" y="500060"/>
            <a:ext cx="11618843" cy="1325563"/>
          </a:xfrm>
        </p:spPr>
        <p:txBody>
          <a:bodyPr>
            <a:normAutofit/>
          </a:bodyPr>
          <a:lstStyle/>
          <a:p>
            <a:r>
              <a:rPr lang="es-CL" dirty="0">
                <a:latin typeface="Aharoni" panose="02010803020104030203" pitchFamily="2" charset="-79"/>
                <a:cs typeface="Aharoni" panose="02010803020104030203" pitchFamily="2" charset="-79"/>
              </a:rPr>
              <a:t>Día del Patrimonio Cultural on-line (</a:t>
            </a:r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</a:rPr>
              <a:t>#</a:t>
            </a:r>
            <a:r>
              <a:rPr lang="es-CL" b="1" dirty="0" err="1">
                <a:latin typeface="Aharoni" panose="02010803020104030203" pitchFamily="2" charset="-79"/>
                <a:cs typeface="Aharoni" panose="02010803020104030203" pitchFamily="2" charset="-79"/>
              </a:rPr>
              <a:t>DíaDelPatrimonioEnCasa</a:t>
            </a:r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60819-689F-486C-B8A6-71DF274BF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04" y="1825623"/>
            <a:ext cx="8822635" cy="4351338"/>
          </a:xfrm>
        </p:spPr>
        <p:txBody>
          <a:bodyPr>
            <a:normAutofit/>
          </a:bodyPr>
          <a:lstStyle/>
          <a:p>
            <a:r>
              <a:rPr lang="es-CL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El Día del Patrimonio Cultural es la fiesta cultural más importante del país. Hace 21 años – desde 1999- se celebra anualmente y convoca a una amplia oferta de actividades patrimoniales orientadas a conmemorar nuestra herencia cultural,.</a:t>
            </a:r>
          </a:p>
          <a:p>
            <a:r>
              <a:rPr lang="es-CL" dirty="0">
                <a:highlight>
                  <a:srgbClr val="FF00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En el marco de la emergencia sanitaria que afecta a Chile y el mundo, el Ministerio de las Culturas, las Artes y el Patrimonio decidió realizar una versión virtual; #</a:t>
            </a:r>
            <a:r>
              <a:rPr lang="es-CL" dirty="0" err="1">
                <a:highlight>
                  <a:srgbClr val="FF00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DíaDelPatrimonioEnCasa</a:t>
            </a:r>
            <a:r>
              <a:rPr lang="es-CL" dirty="0">
                <a:highlight>
                  <a:srgbClr val="FF00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es-CL" dirty="0"/>
          </a:p>
        </p:txBody>
      </p:sp>
      <p:sp>
        <p:nvSpPr>
          <p:cNvPr id="8" name="Estrella: 5 puntas 7">
            <a:extLst>
              <a:ext uri="{FF2B5EF4-FFF2-40B4-BE49-F238E27FC236}">
                <a16:creationId xmlns:a16="http://schemas.microsoft.com/office/drawing/2014/main" id="{E35D6282-985A-4AAE-B61C-A781EE054714}"/>
              </a:ext>
            </a:extLst>
          </p:cNvPr>
          <p:cNvSpPr/>
          <p:nvPr/>
        </p:nvSpPr>
        <p:spPr>
          <a:xfrm>
            <a:off x="8030818" y="2598790"/>
            <a:ext cx="4134678" cy="3327019"/>
          </a:xfrm>
          <a:prstGeom prst="star5">
            <a:avLst>
              <a:gd name="adj" fmla="val 19835"/>
              <a:gd name="hf" fmla="val 105146"/>
              <a:gd name="vf" fmla="val 1105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29, 30 y 31 de Mayo. #</a:t>
            </a:r>
            <a:r>
              <a:rPr lang="es-CL" sz="20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díadelpatrimonioencasa</a:t>
            </a:r>
            <a:endParaRPr lang="es-CL" sz="2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image1.png">
            <a:extLst>
              <a:ext uri="{FF2B5EF4-FFF2-40B4-BE49-F238E27FC236}">
                <a16:creationId xmlns:a16="http://schemas.microsoft.com/office/drawing/2014/main" id="{CDF9EC23-96D7-498F-9380-42DBD5FF42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38" y="243357"/>
            <a:ext cx="1141012" cy="13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91FEC5A-6050-451F-AA6E-F2E5EB00FB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482" b="53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0EB8AB-6AED-4997-A12D-CCF7B7CE9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974" y="752026"/>
            <a:ext cx="10515600" cy="985734"/>
          </a:xfrm>
        </p:spPr>
        <p:txBody>
          <a:bodyPr>
            <a:normAutofit/>
          </a:bodyPr>
          <a:lstStyle/>
          <a:p>
            <a:pPr algn="ctr"/>
            <a:r>
              <a:rPr lang="es-CL" sz="6000" b="1" dirty="0"/>
              <a:t>¿Qué es el Patrimonio Cultural?</a:t>
            </a:r>
            <a:endParaRPr lang="es-CL" sz="54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13381-A7D0-4CFF-85AC-ABD45BD25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47" y="2835966"/>
            <a:ext cx="11592339" cy="2777142"/>
          </a:xfrm>
        </p:spPr>
        <p:txBody>
          <a:bodyPr/>
          <a:lstStyle/>
          <a:p>
            <a:r>
              <a:rPr lang="es-CL" b="1" dirty="0">
                <a:solidFill>
                  <a:srgbClr val="002060"/>
                </a:solidFill>
                <a:highlight>
                  <a:srgbClr val="00FFFF"/>
                </a:highlight>
              </a:rPr>
              <a:t>El Patrimonio Cultural </a:t>
            </a:r>
            <a:r>
              <a:rPr lang="es-CL" b="1" dirty="0">
                <a:solidFill>
                  <a:srgbClr val="002060"/>
                </a:solidFill>
              </a:rPr>
              <a:t>es un conjunto determinado de </a:t>
            </a:r>
            <a:r>
              <a:rPr lang="es-CL" b="1" dirty="0">
                <a:solidFill>
                  <a:srgbClr val="002060"/>
                </a:solidFill>
                <a:highlight>
                  <a:srgbClr val="FFFF00"/>
                </a:highlight>
              </a:rPr>
              <a:t>bienes tangibles (que se pueda tocar),</a:t>
            </a:r>
            <a:r>
              <a:rPr lang="es-CL" b="1" dirty="0">
                <a:solidFill>
                  <a:srgbClr val="002060"/>
                </a:solidFill>
              </a:rPr>
              <a:t> </a:t>
            </a:r>
            <a:r>
              <a:rPr lang="es-CL" b="1" dirty="0">
                <a:solidFill>
                  <a:srgbClr val="002060"/>
                </a:solidFill>
                <a:highlight>
                  <a:srgbClr val="00FF00"/>
                </a:highlight>
              </a:rPr>
              <a:t>intangibles (leyendas, bailes, tradiciones, </a:t>
            </a:r>
            <a:r>
              <a:rPr lang="es-CL" b="1" dirty="0" err="1">
                <a:solidFill>
                  <a:srgbClr val="002060"/>
                </a:solidFill>
                <a:highlight>
                  <a:srgbClr val="00FF00"/>
                </a:highlight>
              </a:rPr>
              <a:t>etc</a:t>
            </a:r>
            <a:r>
              <a:rPr lang="es-CL" b="1" dirty="0">
                <a:solidFill>
                  <a:srgbClr val="002060"/>
                </a:solidFill>
                <a:highlight>
                  <a:srgbClr val="00FF00"/>
                </a:highlight>
              </a:rPr>
              <a:t>)</a:t>
            </a:r>
            <a:r>
              <a:rPr lang="es-CL" b="1" dirty="0">
                <a:solidFill>
                  <a:srgbClr val="002060"/>
                </a:solidFill>
              </a:rPr>
              <a:t> y </a:t>
            </a:r>
            <a:r>
              <a:rPr lang="es-CL" b="1" dirty="0">
                <a:solidFill>
                  <a:srgbClr val="002060"/>
                </a:solidFill>
                <a:highlight>
                  <a:srgbClr val="FF0000"/>
                </a:highlight>
              </a:rPr>
              <a:t>naturales que forman parte de prácticas sociales </a:t>
            </a:r>
            <a:r>
              <a:rPr lang="es-CL" b="1" dirty="0">
                <a:solidFill>
                  <a:srgbClr val="002060"/>
                </a:solidFill>
              </a:rPr>
              <a:t>y que son </a:t>
            </a:r>
            <a:r>
              <a:rPr lang="es-CL" b="1" dirty="0">
                <a:solidFill>
                  <a:srgbClr val="002060"/>
                </a:solidFill>
                <a:highlight>
                  <a:srgbClr val="00FFFF"/>
                </a:highlight>
              </a:rPr>
              <a:t>transmitidos de una época a otra </a:t>
            </a:r>
            <a:r>
              <a:rPr lang="es-CL" b="1" dirty="0">
                <a:solidFill>
                  <a:srgbClr val="002060"/>
                </a:solidFill>
              </a:rPr>
              <a:t>y </a:t>
            </a:r>
            <a:r>
              <a:rPr lang="es-CL" b="1" dirty="0">
                <a:solidFill>
                  <a:srgbClr val="002060"/>
                </a:solidFill>
                <a:highlight>
                  <a:srgbClr val="FFFF00"/>
                </a:highlight>
              </a:rPr>
              <a:t>de una generación a las siguientes</a:t>
            </a:r>
            <a:r>
              <a:rPr lang="es-CL" b="1" dirty="0">
                <a:solidFill>
                  <a:srgbClr val="002060"/>
                </a:solidFill>
              </a:rPr>
              <a:t>. (</a:t>
            </a:r>
            <a:r>
              <a:rPr lang="es-CL" b="1" dirty="0" err="1">
                <a:solidFill>
                  <a:srgbClr val="002060"/>
                </a:solidFill>
              </a:rPr>
              <a:t>Dibam</a:t>
            </a:r>
            <a:r>
              <a:rPr lang="es-CL" b="1" dirty="0">
                <a:solidFill>
                  <a:srgbClr val="002060"/>
                </a:solidFill>
              </a:rPr>
              <a:t>, Memoria, cultura y creación. Lineamientos políticos. Documento, Santiago, 2005)</a:t>
            </a:r>
          </a:p>
        </p:txBody>
      </p:sp>
      <p:pic>
        <p:nvPicPr>
          <p:cNvPr id="6" name="image1.png">
            <a:extLst>
              <a:ext uri="{FF2B5EF4-FFF2-40B4-BE49-F238E27FC236}">
                <a16:creationId xmlns:a16="http://schemas.microsoft.com/office/drawing/2014/main" id="{A7059BB1-5467-4AE9-A1E9-D402DDD77A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0" y="301826"/>
            <a:ext cx="1141012" cy="13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45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1FA52BE-EDD5-42EE-AFCA-39B07D2BB8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482" b="53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703380B-66E7-43C2-8969-220B5948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7" y="812938"/>
            <a:ext cx="11463130" cy="1012687"/>
          </a:xfrm>
        </p:spPr>
        <p:txBody>
          <a:bodyPr>
            <a:normAutofit fontScale="90000"/>
          </a:bodyPr>
          <a:lstStyle/>
          <a:p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</a:rPr>
              <a:t>¿Por qué es importante el Patrimonio Cultural?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A50DC2-31C8-40B9-A994-8F6DA5F11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825625"/>
            <a:ext cx="11035748" cy="4351338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highlight>
                  <a:srgbClr val="00FFFF"/>
                </a:highlight>
              </a:rPr>
              <a:t>El Patrimonio es importante, porque:</a:t>
            </a:r>
          </a:p>
          <a:p>
            <a:r>
              <a:rPr lang="es-CL" b="1" dirty="0">
                <a:highlight>
                  <a:srgbClr val="FFFF00"/>
                </a:highlight>
              </a:rPr>
              <a:t>Es el legado de lo realizado por nuestros ancestros.</a:t>
            </a:r>
          </a:p>
          <a:p>
            <a:r>
              <a:rPr lang="es-CL" b="1" dirty="0">
                <a:highlight>
                  <a:srgbClr val="FF0000"/>
                </a:highlight>
              </a:rPr>
              <a:t>Es el rescate de nuestra cultura, de la historia política y social que se refleja en monumentos o edificios.</a:t>
            </a:r>
          </a:p>
          <a:p>
            <a:r>
              <a:rPr lang="es-CL" b="1" dirty="0">
                <a:highlight>
                  <a:srgbClr val="00FF00"/>
                </a:highlight>
              </a:rPr>
              <a:t>Se observa en prácticas y respeto por ciertos modos o formas de vida.</a:t>
            </a:r>
          </a:p>
          <a:p>
            <a:r>
              <a:rPr lang="es-CL" b="1" dirty="0">
                <a:highlight>
                  <a:srgbClr val="FFFF00"/>
                </a:highlight>
              </a:rPr>
              <a:t>Genera Identidad de cada lugar, donde habita un ser humano.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6" name="image1.png">
            <a:extLst>
              <a:ext uri="{FF2B5EF4-FFF2-40B4-BE49-F238E27FC236}">
                <a16:creationId xmlns:a16="http://schemas.microsoft.com/office/drawing/2014/main" id="{F40020BA-704E-4CF9-8E5D-FB0CA004C8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317" y="0"/>
            <a:ext cx="851560" cy="111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2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5AC691-325F-4655-B389-2D5888D7E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482" b="53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C0C2EED-47CF-40F4-A5B9-ACF39CC93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6" y="914400"/>
            <a:ext cx="10651434" cy="894314"/>
          </a:xfrm>
        </p:spPr>
        <p:txBody>
          <a:bodyPr>
            <a:normAutofit fontScale="90000"/>
          </a:bodyPr>
          <a:lstStyle/>
          <a:p>
            <a:r>
              <a:rPr lang="es-CL" sz="4900" b="1" dirty="0">
                <a:latin typeface="Aharoni" panose="02010803020104030203" pitchFamily="2" charset="-79"/>
                <a:cs typeface="Aharoni" panose="02010803020104030203" pitchFamily="2" charset="-79"/>
              </a:rPr>
              <a:t>¿Qué son los Monumentos Nacionales? </a:t>
            </a:r>
            <a:endParaRPr lang="es-CL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A53334-0327-4D16-B7E7-06158ECF0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1627946"/>
            <a:ext cx="11436626" cy="5169798"/>
          </a:xfrm>
        </p:spPr>
        <p:txBody>
          <a:bodyPr>
            <a:normAutofit/>
          </a:bodyPr>
          <a:lstStyle/>
          <a:p>
            <a:endParaRPr lang="es-CL" dirty="0">
              <a:highlight>
                <a:srgbClr val="FF0000"/>
              </a:highligh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CL" dirty="0">
                <a:highlight>
                  <a:srgbClr val="FF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Los Monumentos Nacionales </a:t>
            </a:r>
            <a:r>
              <a:rPr lang="es-CL" dirty="0">
                <a:highlight>
                  <a:srgbClr val="00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son todos los </a:t>
            </a:r>
            <a:r>
              <a:rPr lang="es-CL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objetos materiales </a:t>
            </a:r>
            <a:r>
              <a:rPr lang="es-CL" dirty="0">
                <a:solidFill>
                  <a:srgbClr val="002060"/>
                </a:solidFill>
                <a:highlight>
                  <a:srgbClr val="00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(edificios, transportes, zonas típicas, Obras Públicas, entre otros), </a:t>
            </a:r>
            <a:r>
              <a:rPr lang="es-CL" dirty="0">
                <a:highlight>
                  <a:srgbClr val="0000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no tangibles </a:t>
            </a:r>
            <a:r>
              <a:rPr lang="es-CL" dirty="0">
                <a:highlight>
                  <a:srgbClr val="00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s-CL" dirty="0">
                <a:solidFill>
                  <a:schemeClr val="accent2"/>
                </a:solidFill>
                <a:highlight>
                  <a:srgbClr val="00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bailes, tradiciones, leyendas, </a:t>
            </a:r>
            <a:r>
              <a:rPr lang="es-CL" dirty="0" err="1">
                <a:solidFill>
                  <a:schemeClr val="accent2"/>
                </a:solidFill>
                <a:highlight>
                  <a:srgbClr val="00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etc</a:t>
            </a:r>
            <a:r>
              <a:rPr lang="es-CL" dirty="0">
                <a:highlight>
                  <a:srgbClr val="00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) y </a:t>
            </a:r>
            <a:r>
              <a:rPr lang="es-CL" dirty="0">
                <a:highlight>
                  <a:srgbClr val="00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Naturales </a:t>
            </a:r>
            <a:r>
              <a:rPr lang="es-CL" dirty="0">
                <a:highlight>
                  <a:srgbClr val="00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s-CL" dirty="0">
                <a:solidFill>
                  <a:srgbClr val="FF0000"/>
                </a:solidFill>
                <a:highlight>
                  <a:srgbClr val="00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parques nacionales, reservas naturales, santuarios de la Naturaleza, </a:t>
            </a:r>
            <a:r>
              <a:rPr lang="es-CL" dirty="0" err="1">
                <a:solidFill>
                  <a:srgbClr val="FF0000"/>
                </a:solidFill>
                <a:highlight>
                  <a:srgbClr val="00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etc</a:t>
            </a:r>
            <a:r>
              <a:rPr lang="es-CL" dirty="0">
                <a:solidFill>
                  <a:srgbClr val="FF0000"/>
                </a:solidFill>
                <a:highlight>
                  <a:srgbClr val="00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).</a:t>
            </a:r>
          </a:p>
          <a:p>
            <a:endParaRPr lang="es-CL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CL" dirty="0">
                <a:highlight>
                  <a:srgbClr val="00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La entidad de cuidado, protección y declaración de monumentos nacionales o naturales es: </a:t>
            </a:r>
            <a:r>
              <a:rPr lang="es-CL" dirty="0">
                <a:highlight>
                  <a:srgbClr val="FF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El Consejo de Monumentos Nacionales </a:t>
            </a:r>
            <a:r>
              <a:rPr lang="es-CL" dirty="0">
                <a:highlight>
                  <a:srgbClr val="00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a través de </a:t>
            </a:r>
            <a:r>
              <a:rPr lang="es-CL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la ley n°17288 del año 1925.</a:t>
            </a:r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9204CCA0-7F37-4200-9F61-D938B774885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0" y="144519"/>
            <a:ext cx="1102196" cy="13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4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290FF8C-9211-4568-8E1D-26A933D5B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482" b="53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9F87593-FC41-4AE6-8064-7BF6C511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756" y="344556"/>
            <a:ext cx="7871791" cy="530087"/>
          </a:xfrm>
        </p:spPr>
        <p:txBody>
          <a:bodyPr>
            <a:normAutofit fontScale="90000"/>
          </a:bodyPr>
          <a:lstStyle/>
          <a:p>
            <a:r>
              <a:rPr lang="es-CL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¿Cuáles son los patrimonios de la región de Valparaíso?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BE81E0-EEDB-47B8-9BDA-ACD0CCC3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5401"/>
            <a:ext cx="12192000" cy="56311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L" b="1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Ferias de Avenida Argentina,</a:t>
            </a:r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</a:rPr>
              <a:t>					</a:t>
            </a:r>
            <a:r>
              <a:rPr lang="es-CL" b="1" dirty="0">
                <a:highlight>
                  <a:srgbClr val="00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Museo Naval </a:t>
            </a:r>
          </a:p>
          <a:p>
            <a:pPr marL="0" indent="0">
              <a:buNone/>
            </a:pPr>
            <a:r>
              <a:rPr lang="es-CL" b="1" dirty="0">
                <a:highlight>
                  <a:srgbClr val="00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Cerros de Valparaíso</a:t>
            </a:r>
            <a:r>
              <a:rPr lang="es-CL" b="1" dirty="0">
                <a:latin typeface="Aharoni" panose="02010803020104030203" pitchFamily="2" charset="-79"/>
                <a:cs typeface="Aharoni" panose="02010803020104030203" pitchFamily="2" charset="-79"/>
              </a:rPr>
              <a:t>						</a:t>
            </a:r>
            <a:r>
              <a:rPr lang="es-CL" b="1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y muchos otros.</a:t>
            </a:r>
          </a:p>
          <a:p>
            <a:pPr marL="0" indent="0">
              <a:buNone/>
            </a:pPr>
            <a:r>
              <a:rPr lang="es-CL" b="1" dirty="0">
                <a:highlight>
                  <a:srgbClr val="FF00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Ferrocarril Valparaíso (tornamesa, Torre del Reloj)</a:t>
            </a:r>
          </a:p>
          <a:p>
            <a:pPr marL="0" indent="0">
              <a:buNone/>
            </a:pPr>
            <a:r>
              <a:rPr lang="es-CL" b="1" dirty="0">
                <a:highlight>
                  <a:srgbClr val="00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Puerto de Valparaíso</a:t>
            </a:r>
          </a:p>
          <a:p>
            <a:pPr marL="0" indent="0">
              <a:buNone/>
            </a:pPr>
            <a:r>
              <a:rPr lang="es-CL" b="1" dirty="0">
                <a:highlight>
                  <a:srgbClr val="FF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Ascensores y Funiculares</a:t>
            </a:r>
          </a:p>
          <a:p>
            <a:pPr marL="0" indent="0">
              <a:buNone/>
            </a:pPr>
            <a:r>
              <a:rPr lang="es-CL" b="1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Cerro La Campana</a:t>
            </a:r>
          </a:p>
          <a:p>
            <a:pPr marL="0" indent="0">
              <a:buNone/>
            </a:pPr>
            <a:r>
              <a:rPr lang="es-CL" b="1" dirty="0">
                <a:highlight>
                  <a:srgbClr val="00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Casa Eastman; </a:t>
            </a:r>
          </a:p>
          <a:p>
            <a:pPr marL="0" indent="0">
              <a:buNone/>
            </a:pPr>
            <a:r>
              <a:rPr lang="es-CL" b="1" dirty="0">
                <a:highlight>
                  <a:srgbClr val="FF00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Trolebuses</a:t>
            </a:r>
          </a:p>
          <a:p>
            <a:pPr marL="0" indent="0">
              <a:buNone/>
            </a:pPr>
            <a:r>
              <a:rPr lang="es-CL" b="1" dirty="0">
                <a:highlight>
                  <a:srgbClr val="00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El reloj Turri; </a:t>
            </a:r>
          </a:p>
          <a:p>
            <a:pPr marL="0" indent="0">
              <a:buNone/>
            </a:pPr>
            <a:r>
              <a:rPr lang="es-CL" b="1" dirty="0">
                <a:highlight>
                  <a:srgbClr val="FF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El ferrocarril Trasandino; </a:t>
            </a:r>
          </a:p>
          <a:p>
            <a:pPr marL="0" indent="0">
              <a:buNone/>
            </a:pPr>
            <a:r>
              <a:rPr lang="es-CL" b="1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Museo de Historia Natural, </a:t>
            </a:r>
          </a:p>
          <a:p>
            <a:pPr marL="0" indent="0">
              <a:buNone/>
            </a:pPr>
            <a:r>
              <a:rPr lang="es-CL" b="1" dirty="0">
                <a:highlight>
                  <a:srgbClr val="00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La Casa de Pablo Neruda (La Sebastiana)</a:t>
            </a:r>
          </a:p>
          <a:p>
            <a:pPr marL="0" indent="0">
              <a:buNone/>
            </a:pPr>
            <a:r>
              <a:rPr lang="es-CL" b="1" dirty="0">
                <a:highlight>
                  <a:srgbClr val="FF00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La Aduana. </a:t>
            </a:r>
          </a:p>
        </p:txBody>
      </p:sp>
      <p:pic>
        <p:nvPicPr>
          <p:cNvPr id="6" name="image1.png">
            <a:extLst>
              <a:ext uri="{FF2B5EF4-FFF2-40B4-BE49-F238E27FC236}">
                <a16:creationId xmlns:a16="http://schemas.microsoft.com/office/drawing/2014/main" id="{1CA8E38C-0A38-407D-AA5D-4515EC8A88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808" y="282670"/>
            <a:ext cx="940050" cy="118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3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>
            <a:extLst>
              <a:ext uri="{FF2B5EF4-FFF2-40B4-BE49-F238E27FC236}">
                <a16:creationId xmlns:a16="http://schemas.microsoft.com/office/drawing/2014/main" id="{DCC070BE-FD23-42FF-A708-74C22679EF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520" y="16415"/>
            <a:ext cx="1141012" cy="13389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290FF8C-9211-4568-8E1D-26A933D5B7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8482" b="53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Imagen que contiene exterior, edificio, camino, calle&#10;&#10;Descripción generada automáticamente">
            <a:extLst>
              <a:ext uri="{FF2B5EF4-FFF2-40B4-BE49-F238E27FC236}">
                <a16:creationId xmlns:a16="http://schemas.microsoft.com/office/drawing/2014/main" id="{DBF223BF-DC3C-4F57-BBCA-7B83D9027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" y="29159"/>
            <a:ext cx="8719930" cy="6400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6DF5375-76FE-40F6-8C03-CFCB8BF4D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4757" y="873665"/>
            <a:ext cx="6858000" cy="5143500"/>
          </a:xfrm>
          <a:prstGeom prst="rect">
            <a:avLst/>
          </a:prstGeom>
        </p:spPr>
      </p:pic>
      <p:pic>
        <p:nvPicPr>
          <p:cNvPr id="11" name="Imagen 10" descr="Casa en medio de la calle&#10;&#10;Descripción generada automáticamente">
            <a:extLst>
              <a:ext uri="{FF2B5EF4-FFF2-40B4-BE49-F238E27FC236}">
                <a16:creationId xmlns:a16="http://schemas.microsoft.com/office/drawing/2014/main" id="{38432A74-C835-4D08-A655-C0FDB3B16B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27" y="45574"/>
            <a:ext cx="5043416" cy="6858000"/>
          </a:xfrm>
          <a:prstGeom prst="rect">
            <a:avLst/>
          </a:prstGeom>
        </p:spPr>
      </p:pic>
      <p:pic>
        <p:nvPicPr>
          <p:cNvPr id="13" name="Imagen 12" descr="Una calle con edificios de fondo&#10;&#10;Descripción generada automáticamente">
            <a:extLst>
              <a:ext uri="{FF2B5EF4-FFF2-40B4-BE49-F238E27FC236}">
                <a16:creationId xmlns:a16="http://schemas.microsoft.com/office/drawing/2014/main" id="{42D75AF7-85CD-47F2-A3C7-ED9362657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1385" y="797615"/>
            <a:ext cx="6858000" cy="5143500"/>
          </a:xfrm>
          <a:prstGeom prst="rect">
            <a:avLst/>
          </a:prstGeom>
        </p:spPr>
      </p:pic>
      <p:pic>
        <p:nvPicPr>
          <p:cNvPr id="14" name="Picture 2" descr="Radio Valparaíso CONAF informó a vecinos las principales amenazas ...">
            <a:extLst>
              <a:ext uri="{FF2B5EF4-FFF2-40B4-BE49-F238E27FC236}">
                <a16:creationId xmlns:a16="http://schemas.microsoft.com/office/drawing/2014/main" id="{88A64F09-492E-4665-B75E-6A758A98F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6" y="362542"/>
            <a:ext cx="10619132" cy="606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15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>
            <a:extLst>
              <a:ext uri="{FF2B5EF4-FFF2-40B4-BE49-F238E27FC236}">
                <a16:creationId xmlns:a16="http://schemas.microsoft.com/office/drawing/2014/main" id="{88B1ED64-80FB-4B4F-893B-F056A1AD2C1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496" y="126945"/>
            <a:ext cx="1141012" cy="13389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FF19A04-E43B-4E0A-82E6-BEBB14F644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8482" b="53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7D3794-3684-42A2-BA79-43808B035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491069"/>
            <a:ext cx="10515600" cy="1325563"/>
          </a:xfrm>
        </p:spPr>
        <p:txBody>
          <a:bodyPr/>
          <a:lstStyle/>
          <a:p>
            <a:r>
              <a:rPr lang="es-CL" b="1" u="sng" dirty="0">
                <a:latin typeface="Aharoni" panose="02010803020104030203" pitchFamily="2" charset="-79"/>
                <a:cs typeface="Aharoni" panose="02010803020104030203" pitchFamily="2" charset="-79"/>
              </a:rPr>
              <a:t>Video (</a:t>
            </a:r>
            <a:r>
              <a:rPr lang="es-CL" sz="36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* Si no logras ver, debes copiar link)</a:t>
            </a:r>
            <a:endParaRPr lang="es-CL" b="1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4C8BB47-FCF9-4E49-BE37-BBB4EB9ECA56}"/>
              </a:ext>
            </a:extLst>
          </p:cNvPr>
          <p:cNvSpPr/>
          <p:nvPr/>
        </p:nvSpPr>
        <p:spPr>
          <a:xfrm>
            <a:off x="2146473" y="1465854"/>
            <a:ext cx="9223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latin typeface="Aharoni" panose="02010803020104030203" pitchFamily="2" charset="-79"/>
                <a:cs typeface="Aharoni" panose="02010803020104030203" pitchFamily="2" charset="-79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https://www.youtube.com/watch?v=WmcyJlG3rME</a:t>
            </a:r>
            <a:endParaRPr lang="es-CL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Elementos multimedia en línea 6" title="Tren del Recuerdo llegando a Limache">
            <a:hlinkClick r:id="" action="ppaction://media"/>
            <a:extLst>
              <a:ext uri="{FF2B5EF4-FFF2-40B4-BE49-F238E27FC236}">
                <a16:creationId xmlns:a16="http://schemas.microsoft.com/office/drawing/2014/main" id="{CAFC1925-C31F-4ADA-B26F-FB19958F24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358334" y="1848716"/>
            <a:ext cx="8850800" cy="45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4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014757-BD0D-4CE0-AD25-FBC6C3FA07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482" b="53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4A45AF-5E04-46A3-82F4-BD7A9DF2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6" y="902182"/>
            <a:ext cx="11767930" cy="858976"/>
          </a:xfrm>
        </p:spPr>
        <p:txBody>
          <a:bodyPr>
            <a:normAutofit fontScale="90000"/>
          </a:bodyPr>
          <a:lstStyle/>
          <a:p>
            <a:r>
              <a:rPr lang="es-CL" b="1">
                <a:latin typeface="Aharoni" panose="02010803020104030203" pitchFamily="2" charset="-79"/>
                <a:cs typeface="Aharoni" panose="02010803020104030203" pitchFamily="2" charset="-79"/>
              </a:rPr>
              <a:t>¿Cuáles son los patrimonios de Viña del Mar?</a:t>
            </a:r>
            <a:endParaRPr lang="es-CL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462200-B8C3-483A-9D69-0D5FAB014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7312"/>
            <a:ext cx="11767929" cy="4336637"/>
          </a:xfrm>
        </p:spPr>
        <p:txBody>
          <a:bodyPr>
            <a:normAutofit/>
          </a:bodyPr>
          <a:lstStyle/>
          <a:p>
            <a:endParaRPr lang="es-CL"/>
          </a:p>
          <a:p>
            <a:pPr>
              <a:lnSpc>
                <a:spcPct val="120000"/>
              </a:lnSpc>
            </a:pPr>
            <a:endParaRPr lang="es-CL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932EDDE-4C6C-4A3D-A23F-303954470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19" t="47777" r="67558" b="25082"/>
          <a:stretch/>
        </p:blipFill>
        <p:spPr>
          <a:xfrm>
            <a:off x="84400" y="1582745"/>
            <a:ext cx="3559288" cy="35779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DF4F14E-BB4A-4E23-A015-BE1F000CE9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634" t="47777" r="7904" b="45605"/>
          <a:stretch/>
        </p:blipFill>
        <p:spPr>
          <a:xfrm>
            <a:off x="42200" y="5860228"/>
            <a:ext cx="3868618" cy="85897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2ECE5EB-411E-409B-A25F-620A505837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673" t="33463" r="44481" b="56892"/>
          <a:stretch/>
        </p:blipFill>
        <p:spPr>
          <a:xfrm>
            <a:off x="8314659" y="1534942"/>
            <a:ext cx="3559288" cy="114582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AABE18B-4B79-45A4-9C4A-E59E53BDED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43" t="30589" r="70806" b="35959"/>
          <a:stretch/>
        </p:blipFill>
        <p:spPr>
          <a:xfrm>
            <a:off x="3643688" y="1534942"/>
            <a:ext cx="4535188" cy="43366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5AEA592-1FEF-40D1-9D52-74C3D707E1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404" t="30589" r="52096" b="45399"/>
          <a:stretch/>
        </p:blipFill>
        <p:spPr>
          <a:xfrm>
            <a:off x="8323381" y="2843136"/>
            <a:ext cx="3550565" cy="2590900"/>
          </a:xfrm>
          <a:prstGeom prst="rect">
            <a:avLst/>
          </a:prstGeom>
        </p:spPr>
      </p:pic>
      <p:pic>
        <p:nvPicPr>
          <p:cNvPr id="12" name="image1.png">
            <a:extLst>
              <a:ext uri="{FF2B5EF4-FFF2-40B4-BE49-F238E27FC236}">
                <a16:creationId xmlns:a16="http://schemas.microsoft.com/office/drawing/2014/main" id="{DE6672AA-F813-419D-A29D-60919896EED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00" y="64635"/>
            <a:ext cx="1141012" cy="13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84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650</Words>
  <Application>Microsoft Office PowerPoint</Application>
  <PresentationFormat>Panorámica</PresentationFormat>
  <Paragraphs>62</Paragraphs>
  <Slides>13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Tema de Office</vt:lpstr>
      <vt:lpstr>Día del Patrimonio Cultural 2020</vt:lpstr>
      <vt:lpstr>Día del Patrimonio Cultural on-line (#DíaDelPatrimonioEnCasa)</vt:lpstr>
      <vt:lpstr>¿Qué es el Patrimonio Cultural?</vt:lpstr>
      <vt:lpstr>¿Por qué es importante el Patrimonio Cultural?</vt:lpstr>
      <vt:lpstr>¿Qué son los Monumentos Nacionales? </vt:lpstr>
      <vt:lpstr>¿Cuáles son los patrimonios de la región de Valparaíso?</vt:lpstr>
      <vt:lpstr>Presentación de PowerPoint</vt:lpstr>
      <vt:lpstr>Video (* Si no logras ver, debes copiar link)</vt:lpstr>
      <vt:lpstr>¿Cuáles son los patrimonios de Viña del Mar?</vt:lpstr>
      <vt:lpstr>¿Cuáles son los patrimonios de Viña del Mar?</vt:lpstr>
      <vt:lpstr>Algunos Museos virtuales</vt:lpstr>
      <vt:lpstr>Entrevista virtual a Historiador sobre Patrimonio…          (* Si no logras ver, debes copiar link)</vt:lpstr>
      <vt:lpstr>Más información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del Patrimonio Cultural 2020</dc:title>
  <dc:creator>Juan  Cornejo Torrealba</dc:creator>
  <cp:lastModifiedBy>Juan  Cornejo Torrealba</cp:lastModifiedBy>
  <cp:revision>23</cp:revision>
  <dcterms:created xsi:type="dcterms:W3CDTF">2020-05-28T19:23:34Z</dcterms:created>
  <dcterms:modified xsi:type="dcterms:W3CDTF">2020-05-29T02:02:18Z</dcterms:modified>
</cp:coreProperties>
</file>